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59" r:id="rId4"/>
    <p:sldId id="279" r:id="rId5"/>
    <p:sldId id="261" r:id="rId6"/>
    <p:sldId id="291" r:id="rId7"/>
    <p:sldId id="276" r:id="rId8"/>
    <p:sldId id="256" r:id="rId9"/>
    <p:sldId id="277" r:id="rId10"/>
    <p:sldId id="290" r:id="rId11"/>
    <p:sldId id="278" r:id="rId12"/>
    <p:sldId id="284" r:id="rId13"/>
    <p:sldId id="280" r:id="rId14"/>
    <p:sldId id="283" r:id="rId15"/>
    <p:sldId id="281" r:id="rId16"/>
    <p:sldId id="282" r:id="rId17"/>
    <p:sldId id="285" r:id="rId18"/>
    <p:sldId id="292" r:id="rId19"/>
    <p:sldId id="286" r:id="rId20"/>
    <p:sldId id="287" r:id="rId21"/>
    <p:sldId id="293" r:id="rId22"/>
    <p:sldId id="298" r:id="rId23"/>
    <p:sldId id="288" r:id="rId24"/>
    <p:sldId id="289" r:id="rId25"/>
    <p:sldId id="294" r:id="rId26"/>
    <p:sldId id="295" r:id="rId27"/>
    <p:sldId id="297" r:id="rId28"/>
    <p:sldId id="296" r:id="rId29"/>
    <p:sldId id="29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27"/>
    <a:srgbClr val="297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A6C1E7-D7B6-470F-A0E1-7448C625CDB5}" v="233" dt="2024-07-15T13:57:04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9AAE0-3C5B-42E9-A2A1-FC43A1F070EF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C153F-DDA9-4DE6-929D-D77BEFB3AC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80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458eafd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9458eafd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C153F-DDA9-4DE6-929D-D77BEFB3ACF1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76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C153F-DDA9-4DE6-929D-D77BEFB3ACF1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74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458eafd4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458eafd4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458eafd40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9458eafd40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458eafd4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458eafd4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458eafd40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458eafd40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886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458eafd40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458eafd40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471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458eafd40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458eafd40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356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458eafd40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458eafd40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995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458eafd40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458eafd40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18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DE0D9-A114-BF16-4248-9B6EB263C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A3EC3-9A8D-209B-1C5C-0FD9AB8FD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8C5FB-EDE9-0FAC-4FE2-E225DE52C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5C886-8E38-4F5A-A5BA-D35BEC34D7DF}" type="datetime1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7297B-89DC-DBFD-5280-0A3972284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0C041-1B5F-3F58-02CD-A6941F0AC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35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C7A9-1220-BD02-8EF4-957C7F4CF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C0925C-86F8-9C38-28C4-7955D8550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274EC-4360-1293-4951-2659EE684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56FD9-3E98-4355-B5BE-03275113CFFE}" type="datetime1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06E5E-1C5B-8E99-F73A-7D9CB8236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0FAED-8DBE-9445-BC32-B0C16BC9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202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2F1FC7-6736-46EB-4243-D2235BB55C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5A4B9-DB08-7842-1FA9-251245770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D8E89-FFF6-083E-8685-D414A2BC0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E8C3B-2038-40C3-A704-97E1C7F25B63}" type="datetime1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88258-6D87-4699-5DAC-B628B830B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9C094-BB61-018F-BCA0-F664AD2D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31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87CE-4AF4-BD55-221D-D7D987CD2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23D71-B216-5459-7A3C-C65BEB10C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2AF06-7EF6-4653-FA6B-3CF7A68A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4AF5-1246-4961-9955-FC86E473B9E5}" type="datetime1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45702-2374-AF27-8676-5951AD727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350B1-B07D-6E5B-3B10-ECB6E943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056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25B59-F921-0363-BB59-5424E5227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7E1DC-DE89-08E3-09AA-43D5ED329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3E531-94F1-2ED0-1793-1760AA776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FF5C-EA62-4C61-A53D-6900936702C7}" type="datetime1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68AA0-C1FA-CD92-E98C-03324650A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17345-83C9-778D-D1B0-D03D6E7CE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54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9AB84-1556-E377-D8F4-AD82A924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77AEE-1B01-FFE0-5AA3-E920E6AAB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D033D-9CFA-3C46-B8AE-5E12E504C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A2E01-6897-5BCB-63BC-F00979A6B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8533-234B-4D6D-88C6-874F2CD4603F}" type="datetime1">
              <a:rPr lang="en-IN" smtClean="0"/>
              <a:t>17-07-2024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F32C4-C67E-2247-0452-A5ADEE533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3D83E-F5DB-8CDC-09B0-7C1BE611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379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D1E12-C0AF-5B65-7E5C-FD284092C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1D559-880E-8C17-D259-6E304C658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13878-389D-2591-8464-9F80EF3ED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6EF337-C0E2-4041-3EF5-B0F31DBD5B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AED836-B8C5-B2E8-60DD-F5636C669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982322-336A-B08F-DE68-148C1E9F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76D4-9E5A-4184-8944-5085F0FA8792}" type="datetime1">
              <a:rPr lang="en-IN" smtClean="0"/>
              <a:t>17-07-2024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8CB640-2B06-E35F-EE61-B881874ED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C05B3F-25F4-FC7C-1599-D24EB976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896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CCF2D-EBBD-CCC4-2141-78E3F646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4A8677-2735-4357-063F-92F524F5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78B59-3653-42A1-9121-2B4EFFC787B7}" type="datetime1">
              <a:rPr lang="en-IN" smtClean="0"/>
              <a:t>17-07-2024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B428AB-8F53-0871-DF0A-7B1EA3489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1D2BA-050F-FD17-FC3D-A2C5E2726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246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E53A6-94D7-B667-791B-9D95144D4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6829-B14A-4BDF-904A-583EADC4B348}" type="datetime1">
              <a:rPr lang="en-IN" smtClean="0"/>
              <a:t>17-07-2024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A1526A-DF9F-9B55-B50F-AC1491B3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BFB78-0A1B-7B25-1E64-CC55823D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96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11F9-9317-3F10-735C-9C7190063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BCC15-DA43-68D1-47B2-E8B3040D4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C5FAA-2EB4-A6B4-2904-F5838144E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33A9E-6B74-6793-114C-8C92F6FA7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B74F-C416-4674-8BB0-71F3BF03502B}" type="datetime1">
              <a:rPr lang="en-IN" smtClean="0"/>
              <a:t>17-07-2024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ED2F2-7E47-2339-1297-2BC45654A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F1BD2-828A-C7A0-B798-4920D29E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901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BE0EA-A785-8D72-FDA9-710FB8F1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30A60B-316D-578C-5834-EDAF6D83AD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AB195-C249-99B3-D7D4-F433CAE20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758BE-0E9A-F46E-7BED-89B6C8E25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620D-68EF-4210-835D-6A39BA51DD2F}" type="datetime1">
              <a:rPr lang="en-IN" smtClean="0"/>
              <a:t>17-07-2024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A25BE-E443-F5D8-DB32-1432E3425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EDF2F-1F90-93B4-2102-BF8166EC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88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B6599B-3D40-61F1-7765-9BABEF049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71584-0C97-9BB5-DC0C-9BCAC27AB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97280-D687-78C8-6442-1910E893B2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65205-9B6B-4F96-8C6C-B35C8F4FF2BE}" type="datetime1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0A5C3-7BD8-6220-D5C5-38F174D78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G R O U P   4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19B73-CFF1-48F6-931C-F700FC8A8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689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drive/folders/1yH89iZmARdc-R7QY6pwfE8tbOJI_n9K8?usp=sharing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hyperlink" Target="https://github.com/MohanKrishnaGR/Infosys_Springboard_Text-Summarization/blob/main/src/data_preprocessing.ipyn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MohanKrishnaGR/Infosys_Springboard_Text-Summarization/blob/main/src/model.ipynb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drive/folders/1tNdLI67UTc5es6VB_dml8b5gkRUWzupI?usp=drive_link" TargetMode="External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github.com/MohanKrishnaGR/Infosys_Springboard_Text-Summarization/blob/main/src/bart.ipynb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nKrishnaGR/Infosys_Springboard_Text-Summarization/blob/main/src/evaluation.ipynb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MohanKrishnaGR/Infosys_Springboard_Text-Summarization/blob/main/src/rogue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MohanKrishnaGR/Infosys_Springboard_Text-Summarization/blob/main/src/compare.ipyn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nKrishnaGR/Infosys_Springboard_Text-Summarization/blob/main/src/interface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nKrishnaGR/Infosys_Springboard_Text-Summarization/blob/main/src/Extractive_Summarization.ipyn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hyperlink" Target="https://github.com/MohanKrishnaGR/Infosys_Springboard_Text-Summarization/tree/main/summarize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gif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7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nKrishnaGR/Infosys_Springboard_Text-Summarization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hyperlink" Target="https://hub.docker.com/r/mohankrishnagr/infosys_text-summarization" TargetMode="External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20.235.235.107:8000/" TargetMode="External"/><Relationship Id="rId5" Type="http://schemas.openxmlformats.org/officeDocument/2006/relationships/hyperlink" Target="http://text-summarizer.bqegenbyedfzhpa3.centralindia.azurecontainer.io:8000/" TargetMode="Externa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4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7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81918" y="2343121"/>
            <a:ext cx="11228164" cy="219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2600"/>
            </a:pPr>
            <a:r>
              <a:rPr lang="en-GB" sz="3467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Text Summarization</a:t>
            </a:r>
            <a:endParaRPr sz="3467" b="1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rgbClr val="000000"/>
              </a:buClr>
              <a:buSzPts val="2300"/>
            </a:pPr>
            <a:r>
              <a:rPr lang="en-GB" sz="3067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67" b="1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50000"/>
              </a:lnSpc>
              <a:buClr>
                <a:srgbClr val="000000"/>
              </a:buClr>
              <a:buSzPts val="2000"/>
            </a:pPr>
            <a:r>
              <a:rPr lang="en-GB" sz="2667" i="1" dirty="0">
                <a:solidFill>
                  <a:srgbClr val="2970AA"/>
                </a:solidFill>
                <a:latin typeface="Calibri"/>
                <a:ea typeface="Calibri"/>
                <a:cs typeface="Calibri"/>
                <a:sym typeface="Calibri"/>
              </a:rPr>
              <a:t>Mentor: Mr. Narendra Kumar</a:t>
            </a:r>
          </a:p>
        </p:txBody>
      </p:sp>
      <p:grpSp>
        <p:nvGrpSpPr>
          <p:cNvPr id="55" name="Google Shape;55;p13"/>
          <p:cNvGrpSpPr/>
          <p:nvPr/>
        </p:nvGrpSpPr>
        <p:grpSpPr>
          <a:xfrm>
            <a:off x="4483031" y="3190751"/>
            <a:ext cx="3103200" cy="0"/>
            <a:chOff x="3176075" y="2150170"/>
            <a:chExt cx="2327400" cy="0"/>
          </a:xfrm>
        </p:grpSpPr>
        <p:cxnSp>
          <p:nvCxnSpPr>
            <p:cNvPr id="56" name="Google Shape;56;p13"/>
            <p:cNvCxnSpPr/>
            <p:nvPr/>
          </p:nvCxnSpPr>
          <p:spPr>
            <a:xfrm>
              <a:off x="3176075" y="2150170"/>
              <a:ext cx="314700" cy="0"/>
            </a:xfrm>
            <a:prstGeom prst="straightConnector1">
              <a:avLst/>
            </a:prstGeom>
            <a:noFill/>
            <a:ln w="114300" cap="rnd" cmpd="sng">
              <a:solidFill>
                <a:srgbClr val="FFB727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57;p13"/>
            <p:cNvCxnSpPr/>
            <p:nvPr/>
          </p:nvCxnSpPr>
          <p:spPr>
            <a:xfrm>
              <a:off x="3807775" y="2150170"/>
              <a:ext cx="348000" cy="0"/>
            </a:xfrm>
            <a:prstGeom prst="straightConnector1">
              <a:avLst/>
            </a:prstGeom>
            <a:noFill/>
            <a:ln w="114300" cap="rnd" cmpd="sng">
              <a:solidFill>
                <a:srgbClr val="FFB727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4472775" y="2150170"/>
              <a:ext cx="367500" cy="0"/>
            </a:xfrm>
            <a:prstGeom prst="straightConnector1">
              <a:avLst/>
            </a:prstGeom>
            <a:noFill/>
            <a:ln w="114300" cap="rnd" cmpd="sng">
              <a:solidFill>
                <a:srgbClr val="FFB727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13"/>
            <p:cNvCxnSpPr/>
            <p:nvPr/>
          </p:nvCxnSpPr>
          <p:spPr>
            <a:xfrm>
              <a:off x="5157275" y="2150170"/>
              <a:ext cx="346200" cy="0"/>
            </a:xfrm>
            <a:prstGeom prst="straightConnector1">
              <a:avLst/>
            </a:prstGeom>
            <a:noFill/>
            <a:ln w="114300" cap="rnd" cmpd="sng">
              <a:solidFill>
                <a:srgbClr val="FFB727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0" name="Google Shape;60;p13"/>
          <p:cNvSpPr txBox="1"/>
          <p:nvPr/>
        </p:nvSpPr>
        <p:spPr>
          <a:xfrm>
            <a:off x="4260738" y="4582344"/>
            <a:ext cx="3404266" cy="62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GB" sz="20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Group:</a:t>
            </a:r>
            <a:r>
              <a:rPr lang="en-GB" sz="1867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4</a:t>
            </a:r>
          </a:p>
          <a:p>
            <a:pPr algn="ctr">
              <a:lnSpc>
                <a:spcPct val="115000"/>
              </a:lnSpc>
              <a:buClr>
                <a:srgbClr val="000000"/>
              </a:buClr>
              <a:buSzPts val="1100"/>
            </a:pPr>
            <a:endParaRPr lang="en-GB" sz="2000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15000"/>
              </a:lnSpc>
              <a:buClr>
                <a:srgbClr val="000000"/>
              </a:buClr>
              <a:buSzPts val="1100"/>
            </a:pPr>
            <a:endParaRPr sz="2000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15000"/>
              </a:lnSpc>
              <a:buClr>
                <a:srgbClr val="000000"/>
              </a:buClr>
              <a:buSzPts val="1100"/>
            </a:pPr>
            <a:endParaRPr sz="2000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B1C7C-F9B3-B937-6EE0-0D63BE6C15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B7D064-B603-450F-47EC-D7AEABD8A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C253-D860-4551-A684-2AC805991E36}" type="datetime1">
              <a:rPr lang="en-IN" smtClean="0"/>
              <a:t>17-07-2024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51449-EFD3-421F-C12B-32DC147B9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G R O U P   4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B280D6-D0DD-D377-A22A-6A2F71FD6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8" t="22483" r="25694" b="24568"/>
          <a:stretch/>
        </p:blipFill>
        <p:spPr bwMode="auto">
          <a:xfrm>
            <a:off x="9982200" y="100504"/>
            <a:ext cx="2014097" cy="133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75C3037-E465-F462-CDA1-BC8AAEC11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9" y="223635"/>
            <a:ext cx="1686882" cy="85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nfosys-mogoscape">
            <a:hlinkClick r:id="" action="ppaction://media"/>
            <a:extLst>
              <a:ext uri="{FF2B5EF4-FFF2-40B4-BE49-F238E27FC236}">
                <a16:creationId xmlns:a16="http://schemas.microsoft.com/office/drawing/2014/main" id="{3A9773D6-C581-9D8A-DE77-E532368D8A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03039" y="348186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2245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203200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Workflow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-51200" y="1273759"/>
            <a:ext cx="11489200" cy="10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sz="2400" dirty="0"/>
          </a:p>
        </p:txBody>
      </p:sp>
      <p:cxnSp>
        <p:nvCxnSpPr>
          <p:cNvPr id="119" name="Google Shape;119;p21"/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F46E1-13A2-B5D9-3B10-51A5B65C2B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08BCA-A037-E6DC-5E87-36C9BF558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72754-A097-4B72-AA0E-3ABF57AD4F0E}" type="datetime1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EB8CC-F5B2-812C-3478-7248CB91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4D854-8DC8-6D87-0DFB-33DB9F4019C8}"/>
              </a:ext>
            </a:extLst>
          </p:cNvPr>
          <p:cNvSpPr txBox="1"/>
          <p:nvPr/>
        </p:nvSpPr>
        <p:spPr>
          <a:xfrm>
            <a:off x="3165493" y="5755738"/>
            <a:ext cx="6120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 Fig. : Proposed Workflow for Extractive Text Summarization</a:t>
            </a:r>
            <a:r>
              <a:rPr lang="en-GB" dirty="0"/>
              <a:t> </a:t>
            </a:r>
          </a:p>
          <a:p>
            <a:pPr algn="ctr"/>
            <a:r>
              <a:rPr lang="en-IN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72BFBB-BC23-BA58-219D-87D28C945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282" y="199649"/>
            <a:ext cx="6144019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135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203200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-51200" y="1273759"/>
            <a:ext cx="11489200" cy="10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sz="2400" dirty="0"/>
          </a:p>
        </p:txBody>
      </p:sp>
      <p:cxnSp>
        <p:nvCxnSpPr>
          <p:cNvPr id="119" name="Google Shape;119;p21"/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F46E1-13A2-B5D9-3B10-51A5B65C2B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08BCA-A037-E6DC-5E87-36C9BF558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3D911-95F9-4637-8280-3BA29A134CA2}" type="datetime1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EB8CC-F5B2-812C-3478-7248CB91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7" name="Google Shape;76;p15">
            <a:extLst>
              <a:ext uri="{FF2B5EF4-FFF2-40B4-BE49-F238E27FC236}">
                <a16:creationId xmlns:a16="http://schemas.microsoft.com/office/drawing/2014/main" id="{8C55F632-52CB-570F-240B-B61A2185C54A}"/>
              </a:ext>
            </a:extLst>
          </p:cNvPr>
          <p:cNvSpPr txBox="1"/>
          <p:nvPr/>
        </p:nvSpPr>
        <p:spPr>
          <a:xfrm>
            <a:off x="240306" y="1316850"/>
            <a:ext cx="11489200" cy="2391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Merged selective dataset from 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CNN, Daily Mail : News, 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 err="1"/>
              <a:t>BillSum</a:t>
            </a:r>
            <a:r>
              <a:rPr lang="en-GB" sz="1600" dirty="0"/>
              <a:t>: Legal, 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 err="1"/>
              <a:t>ArXiv</a:t>
            </a:r>
            <a:r>
              <a:rPr lang="en-GB" sz="1600" dirty="0"/>
              <a:t> : Scientific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IN" sz="1600" dirty="0" err="1"/>
              <a:t>Dialoguesum</a:t>
            </a:r>
            <a:r>
              <a:rPr lang="en-IN" sz="1600" dirty="0"/>
              <a:t> : Conversations.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endParaRPr lang="en-IN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Completed  - data preprocessing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Removed 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NULL records, punctation, stop-words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Lowercasing, lemmatization.</a:t>
            </a:r>
            <a:endParaRPr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54288-AAE2-B1A6-D6ED-5C0089ACC31B}"/>
              </a:ext>
            </a:extLst>
          </p:cNvPr>
          <p:cNvSpPr txBox="1"/>
          <p:nvPr/>
        </p:nvSpPr>
        <p:spPr>
          <a:xfrm>
            <a:off x="7646594" y="5785528"/>
            <a:ext cx="27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* In characters.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5E8B3-F407-26FB-A078-10850045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695" y="1094417"/>
            <a:ext cx="2075228" cy="1688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0444F4-2704-4C7F-09FD-BCB44473C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695" y="3877042"/>
            <a:ext cx="2411807" cy="1815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414BD8-8259-99BA-3ED8-1D4AD7C44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794" y="360391"/>
            <a:ext cx="3135595" cy="24222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9ED636-54E6-7877-2602-5EED373F2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5006" y="3475503"/>
            <a:ext cx="3103794" cy="2397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F1CBDD-A79D-6411-645C-785F7192A9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494" y="4109005"/>
            <a:ext cx="3494612" cy="1683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70D12F-8883-7703-FF93-B8C739A35B33}"/>
              </a:ext>
            </a:extLst>
          </p:cNvPr>
          <p:cNvSpPr txBox="1"/>
          <p:nvPr/>
        </p:nvSpPr>
        <p:spPr>
          <a:xfrm>
            <a:off x="3581400" y="6097499"/>
            <a:ext cx="5540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hlinkClick r:id="rId8"/>
              </a:rPr>
              <a:t>https://drive.google.com/drive/folders/1yH89iZmARdc-R7QY6pwfE8tbOJI_n9K8?usp=sharing</a:t>
            </a:r>
            <a:endParaRPr lang="en-IN" sz="1000" dirty="0"/>
          </a:p>
          <a:p>
            <a:endParaRPr lang="en-IN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000070-ADA4-7E79-63FD-BEEA95006D66}"/>
              </a:ext>
            </a:extLst>
          </p:cNvPr>
          <p:cNvSpPr txBox="1"/>
          <p:nvPr/>
        </p:nvSpPr>
        <p:spPr>
          <a:xfrm>
            <a:off x="2140837" y="6263862"/>
            <a:ext cx="15512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 err="1">
                <a:hlinkClick r:id="rId9"/>
              </a:rPr>
              <a:t>Infosys_Springboard_Text</a:t>
            </a:r>
            <a:r>
              <a:rPr lang="en-IN" sz="1000" dirty="0">
                <a:hlinkClick r:id="rId9"/>
              </a:rPr>
              <a:t>-Summarization/</a:t>
            </a:r>
            <a:r>
              <a:rPr lang="en-IN" sz="1000" dirty="0" err="1">
                <a:hlinkClick r:id="rId9"/>
              </a:rPr>
              <a:t>src</a:t>
            </a:r>
            <a:r>
              <a:rPr lang="en-IN" sz="1000" dirty="0">
                <a:hlinkClick r:id="rId9"/>
              </a:rPr>
              <a:t>/</a:t>
            </a:r>
            <a:r>
              <a:rPr lang="en-IN" sz="1000" dirty="0" err="1">
                <a:hlinkClick r:id="rId9"/>
              </a:rPr>
              <a:t>data_preprocessing.ipynb</a:t>
            </a:r>
            <a:r>
              <a:rPr lang="en-IN" sz="1000" dirty="0">
                <a:hlinkClick r:id="rId9"/>
              </a:rPr>
              <a:t> at main · </a:t>
            </a:r>
            <a:r>
              <a:rPr lang="en-IN" sz="1000" dirty="0" err="1">
                <a:hlinkClick r:id="rId9"/>
              </a:rPr>
              <a:t>MohanKrishnaGR</a:t>
            </a:r>
            <a:r>
              <a:rPr lang="en-IN" sz="1000" dirty="0">
                <a:hlinkClick r:id="rId9"/>
              </a:rPr>
              <a:t>/</a:t>
            </a:r>
            <a:r>
              <a:rPr lang="en-IN" sz="1000" dirty="0" err="1">
                <a:hlinkClick r:id="rId9"/>
              </a:rPr>
              <a:t>Infosys_Springboard_Text</a:t>
            </a:r>
            <a:r>
              <a:rPr lang="en-IN" sz="1000" dirty="0">
                <a:hlinkClick r:id="rId9"/>
              </a:rPr>
              <a:t>-Summarization (github.com)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97030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7FF9F-1429-8828-F984-6A2BBE24B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FC13A-CE27-490A-9D63-66C67802F1F5}" type="datetime1">
              <a:rPr lang="en-IN" smtClean="0"/>
              <a:t>17-07-2024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71088-C6F3-C3F8-97D5-C1F1C793D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575F4-819B-CFFF-59BE-9AEBF2D1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12</a:t>
            </a:fld>
            <a:endParaRPr lang="en-IN" dirty="0"/>
          </a:p>
        </p:txBody>
      </p:sp>
      <p:cxnSp>
        <p:nvCxnSpPr>
          <p:cNvPr id="5" name="Google Shape;119;p21">
            <a:extLst>
              <a:ext uri="{FF2B5EF4-FFF2-40B4-BE49-F238E27FC236}">
                <a16:creationId xmlns:a16="http://schemas.microsoft.com/office/drawing/2014/main" id="{7655BF38-30AB-571C-E925-6392FAAE2537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117;p21">
            <a:extLst>
              <a:ext uri="{FF2B5EF4-FFF2-40B4-BE49-F238E27FC236}">
                <a16:creationId xmlns:a16="http://schemas.microsoft.com/office/drawing/2014/main" id="{6E70C91C-291B-E579-32C4-A3996B2F97BA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76;p15">
            <a:extLst>
              <a:ext uri="{FF2B5EF4-FFF2-40B4-BE49-F238E27FC236}">
                <a16:creationId xmlns:a16="http://schemas.microsoft.com/office/drawing/2014/main" id="{89423248-36BF-70A2-7E5C-C8489C3102E5}"/>
              </a:ext>
            </a:extLst>
          </p:cNvPr>
          <p:cNvSpPr txBox="1"/>
          <p:nvPr/>
        </p:nvSpPr>
        <p:spPr>
          <a:xfrm>
            <a:off x="240306" y="5079304"/>
            <a:ext cx="11489200" cy="98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Proposed implementation – Two – 2 Methods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Method 1 – Native </a:t>
            </a:r>
            <a:r>
              <a:rPr lang="en-GB" sz="1600" dirty="0" err="1"/>
              <a:t>PyTorch</a:t>
            </a:r>
            <a:r>
              <a:rPr lang="en-GB" sz="1600" dirty="0"/>
              <a:t> Method 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Method 2 – Trainer Class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865BAE-C6F3-3D73-CD92-1AB2D0CC8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7" t="3027" r="3767" b="19787"/>
          <a:stretch/>
        </p:blipFill>
        <p:spPr>
          <a:xfrm>
            <a:off x="474184" y="1434759"/>
            <a:ext cx="10767042" cy="2696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583923-A377-7F53-93E2-D6CDBF24746E}"/>
              </a:ext>
            </a:extLst>
          </p:cNvPr>
          <p:cNvSpPr txBox="1"/>
          <p:nvPr/>
        </p:nvSpPr>
        <p:spPr>
          <a:xfrm>
            <a:off x="3599581" y="4389920"/>
            <a:ext cx="45162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Fig. : Fine-Tunning Overview</a:t>
            </a:r>
          </a:p>
          <a:p>
            <a:pPr algn="ctr"/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4904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7FF9F-1429-8828-F984-6A2BBE24B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23D1-2BE1-424B-B843-BAD229EA5D52}" type="datetime1">
              <a:rPr lang="en-IN" smtClean="0"/>
              <a:t>17-07-2024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71088-C6F3-C3F8-97D5-C1F1C793D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575F4-819B-CFFF-59BE-9AEBF2D1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13</a:t>
            </a:fld>
            <a:endParaRPr lang="en-IN" dirty="0"/>
          </a:p>
        </p:txBody>
      </p:sp>
      <p:cxnSp>
        <p:nvCxnSpPr>
          <p:cNvPr id="5" name="Google Shape;119;p21">
            <a:extLst>
              <a:ext uri="{FF2B5EF4-FFF2-40B4-BE49-F238E27FC236}">
                <a16:creationId xmlns:a16="http://schemas.microsoft.com/office/drawing/2014/main" id="{7655BF38-30AB-571C-E925-6392FAAE2537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117;p21">
            <a:extLst>
              <a:ext uri="{FF2B5EF4-FFF2-40B4-BE49-F238E27FC236}">
                <a16:creationId xmlns:a16="http://schemas.microsoft.com/office/drawing/2014/main" id="{6E70C91C-291B-E579-32C4-A3996B2F97BA}"/>
              </a:ext>
            </a:extLst>
          </p:cNvPr>
          <p:cNvSpPr txBox="1"/>
          <p:nvPr/>
        </p:nvSpPr>
        <p:spPr>
          <a:xfrm>
            <a:off x="203200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Model Training (Method 1)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76;p15">
            <a:extLst>
              <a:ext uri="{FF2B5EF4-FFF2-40B4-BE49-F238E27FC236}">
                <a16:creationId xmlns:a16="http://schemas.microsoft.com/office/drawing/2014/main" id="{89423248-36BF-70A2-7E5C-C8489C3102E5}"/>
              </a:ext>
            </a:extLst>
          </p:cNvPr>
          <p:cNvSpPr txBox="1"/>
          <p:nvPr/>
        </p:nvSpPr>
        <p:spPr>
          <a:xfrm>
            <a:off x="240306" y="1316850"/>
            <a:ext cx="5283671" cy="475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Load pre-trained transformer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Facebook’s Bart Large </a:t>
            </a:r>
          </a:p>
          <a:p>
            <a:pPr marL="643462" lvl="1">
              <a:buClr>
                <a:srgbClr val="FFB727"/>
              </a:buClr>
              <a:buSzPts val="1400"/>
            </a:pPr>
            <a:r>
              <a:rPr lang="en-GB" sz="1600" dirty="0"/>
              <a:t> 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OOP implementation of Dataset 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Feature, Target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Tokenize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Padding, Truncate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Convert to Tensor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Pass to: </a:t>
            </a:r>
            <a:r>
              <a:rPr lang="en-GB" sz="1600" dirty="0" err="1"/>
              <a:t>DataLoader</a:t>
            </a:r>
            <a:r>
              <a:rPr lang="en-GB" sz="1600" dirty="0"/>
              <a:t> – with batch size</a:t>
            </a:r>
          </a:p>
          <a:p>
            <a:pPr marL="643462" lvl="1">
              <a:buClr>
                <a:srgbClr val="FFB727"/>
              </a:buClr>
              <a:buSzPts val="1400"/>
            </a:pPr>
            <a:endParaRPr lang="en-GB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Training Loop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Adam optimizer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Forward pass &amp; compute loss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Backward pass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Update params – compute gradient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Update LR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Zero the gradients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Update total loss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GB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808448-53FC-2590-FE83-4CB48FB5D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202820"/>
            <a:ext cx="1946808" cy="48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11185FE-2FFB-B602-7859-EBF912892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89" y="86475"/>
            <a:ext cx="2649101" cy="70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7600C8-854D-F175-A04B-402E90C3D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540" y="1194951"/>
            <a:ext cx="3693090" cy="21979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9F7D87-14DB-8C7E-F59E-88492EB70676}"/>
              </a:ext>
            </a:extLst>
          </p:cNvPr>
          <p:cNvSpPr txBox="1"/>
          <p:nvPr/>
        </p:nvSpPr>
        <p:spPr>
          <a:xfrm>
            <a:off x="7270368" y="3447336"/>
            <a:ext cx="4271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Fig. : Screenshot</a:t>
            </a:r>
            <a:endParaRPr lang="en-IN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95A371-5AB0-A3E4-E12C-7B666F64BBB9}"/>
              </a:ext>
            </a:extLst>
          </p:cNvPr>
          <p:cNvSpPr txBox="1"/>
          <p:nvPr/>
        </p:nvSpPr>
        <p:spPr>
          <a:xfrm>
            <a:off x="2275318" y="6238882"/>
            <a:ext cx="118942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 err="1">
                <a:hlinkClick r:id="rId5"/>
              </a:rPr>
              <a:t>Infosys_Springboard_Text</a:t>
            </a:r>
            <a:r>
              <a:rPr lang="en-IN" sz="1100" dirty="0">
                <a:hlinkClick r:id="rId5"/>
              </a:rPr>
              <a:t>-Summarization/</a:t>
            </a:r>
            <a:r>
              <a:rPr lang="en-IN" sz="1100" dirty="0" err="1">
                <a:hlinkClick r:id="rId5"/>
              </a:rPr>
              <a:t>src</a:t>
            </a:r>
            <a:r>
              <a:rPr lang="en-IN" sz="1100" dirty="0">
                <a:hlinkClick r:id="rId5"/>
              </a:rPr>
              <a:t>/</a:t>
            </a:r>
            <a:r>
              <a:rPr lang="en-IN" sz="1100" dirty="0" err="1">
                <a:hlinkClick r:id="rId5"/>
              </a:rPr>
              <a:t>model.ipynb</a:t>
            </a:r>
            <a:r>
              <a:rPr lang="en-IN" sz="1100" dirty="0">
                <a:hlinkClick r:id="rId5"/>
              </a:rPr>
              <a:t> at main · </a:t>
            </a:r>
            <a:r>
              <a:rPr lang="en-IN" sz="1100" dirty="0" err="1">
                <a:hlinkClick r:id="rId5"/>
              </a:rPr>
              <a:t>MohanKrishnaGR</a:t>
            </a:r>
            <a:r>
              <a:rPr lang="en-IN" sz="1100" dirty="0">
                <a:hlinkClick r:id="rId5"/>
              </a:rPr>
              <a:t>/</a:t>
            </a:r>
            <a:r>
              <a:rPr lang="en-IN" sz="1100" dirty="0" err="1">
                <a:hlinkClick r:id="rId5"/>
              </a:rPr>
              <a:t>Infosys_Springboard_Text</a:t>
            </a:r>
            <a:r>
              <a:rPr lang="en-IN" sz="1100" dirty="0">
                <a:hlinkClick r:id="rId5"/>
              </a:rPr>
              <a:t>-Summarization (github.com)</a:t>
            </a:r>
            <a:endParaRPr lang="en-IN" sz="1100" dirty="0"/>
          </a:p>
        </p:txBody>
      </p:sp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F19E63DA-8380-80D0-0244-96BFF4A31C44}"/>
              </a:ext>
            </a:extLst>
          </p:cNvPr>
          <p:cNvSpPr txBox="1"/>
          <p:nvPr/>
        </p:nvSpPr>
        <p:spPr>
          <a:xfrm>
            <a:off x="6417376" y="4027541"/>
            <a:ext cx="5283671" cy="185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Only minimal train loss of </a:t>
            </a:r>
            <a:r>
              <a:rPr lang="en-IN" sz="1600" dirty="0"/>
              <a:t>1.3280. 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IN" sz="1600" dirty="0"/>
              <a:t>But, produced inconsistent results.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IN" sz="1600" dirty="0"/>
              <a:t> Cannot be pushed into production.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endParaRPr lang="en-IN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IN" sz="1600" dirty="0"/>
              <a:t>Raises the need for optimized training and eval loop for Transformer.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8874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7FF9F-1429-8828-F984-6A2BBE24B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A20B-B5C3-4B2C-AADF-DE97AA0EF24B}" type="datetime1">
              <a:rPr lang="en-IN" smtClean="0"/>
              <a:t>17-07-2024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71088-C6F3-C3F8-97D5-C1F1C793D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575F4-819B-CFFF-59BE-9AEBF2D1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14</a:t>
            </a:fld>
            <a:endParaRPr lang="en-IN" dirty="0"/>
          </a:p>
        </p:txBody>
      </p:sp>
      <p:cxnSp>
        <p:nvCxnSpPr>
          <p:cNvPr id="5" name="Google Shape;119;p21">
            <a:extLst>
              <a:ext uri="{FF2B5EF4-FFF2-40B4-BE49-F238E27FC236}">
                <a16:creationId xmlns:a16="http://schemas.microsoft.com/office/drawing/2014/main" id="{7655BF38-30AB-571C-E925-6392FAAE2537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117;p21">
            <a:extLst>
              <a:ext uri="{FF2B5EF4-FFF2-40B4-BE49-F238E27FC236}">
                <a16:creationId xmlns:a16="http://schemas.microsoft.com/office/drawing/2014/main" id="{6E70C91C-291B-E579-32C4-A3996B2F97BA}"/>
              </a:ext>
            </a:extLst>
          </p:cNvPr>
          <p:cNvSpPr txBox="1"/>
          <p:nvPr/>
        </p:nvSpPr>
        <p:spPr>
          <a:xfrm>
            <a:off x="203200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Model Training (Method 2)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76;p15">
            <a:extLst>
              <a:ext uri="{FF2B5EF4-FFF2-40B4-BE49-F238E27FC236}">
                <a16:creationId xmlns:a16="http://schemas.microsoft.com/office/drawing/2014/main" id="{89423248-36BF-70A2-7E5C-C8489C3102E5}"/>
              </a:ext>
            </a:extLst>
          </p:cNvPr>
          <p:cNvSpPr txBox="1"/>
          <p:nvPr/>
        </p:nvSpPr>
        <p:spPr>
          <a:xfrm>
            <a:off x="203200" y="1172643"/>
            <a:ext cx="6062303" cy="475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Trainer Method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GB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Implemented in </a:t>
            </a:r>
            <a:r>
              <a:rPr lang="en-US" sz="1600" dirty="0" err="1"/>
              <a:t>src</a:t>
            </a:r>
            <a:r>
              <a:rPr lang="en-US" sz="1600" dirty="0"/>
              <a:t>/</a:t>
            </a:r>
            <a:r>
              <a:rPr lang="en-US" sz="1600" dirty="0" err="1"/>
              <a:t>bart.ipynb</a:t>
            </a:r>
            <a:r>
              <a:rPr lang="en-US" sz="1600" dirty="0"/>
              <a:t>. 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A function was implemented for the dataset, to convert text data into model inputs and targets.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Trainer class from transformer package was utilized for training and evaluation. </a:t>
            </a:r>
            <a:r>
              <a:rPr lang="en-US" sz="1600" dirty="0" err="1"/>
              <a:t>Tainer</a:t>
            </a:r>
            <a:r>
              <a:rPr lang="en-US" sz="1600" dirty="0"/>
              <a:t> is a simple but feature-complete training and eval loop for </a:t>
            </a:r>
            <a:r>
              <a:rPr lang="en-US" sz="1600" dirty="0" err="1"/>
              <a:t>PyTorch</a:t>
            </a:r>
            <a:r>
              <a:rPr lang="en-US" sz="1600" dirty="0"/>
              <a:t>, optimized for transformers.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The model was trained with whole dataset for 10 epochs for 26:24:22 (HH:MM:SS) in 125420 steps.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Training Loss = 17.4700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Considered the performance metrics of the models trained by the forementioned methods. After the due analysis, the model trained using 'Method 2' was selected.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GB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808448-53FC-2590-FE83-4CB48FB5D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202820"/>
            <a:ext cx="1946808" cy="48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11185FE-2FFB-B602-7859-EBF912892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89" y="86475"/>
            <a:ext cx="2649101" cy="70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Machine learning">
            <a:hlinkClick r:id="" action="ppaction://media"/>
            <a:extLst>
              <a:ext uri="{FF2B5EF4-FFF2-40B4-BE49-F238E27FC236}">
                <a16:creationId xmlns:a16="http://schemas.microsoft.com/office/drawing/2014/main" id="{FA4AD76F-8218-96E1-209E-F054AE6E5B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-2014" t="23021" r="2014" b="21598"/>
          <a:stretch/>
        </p:blipFill>
        <p:spPr>
          <a:xfrm>
            <a:off x="7071763" y="1986930"/>
            <a:ext cx="4506272" cy="2495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7A4328-194B-7995-C97A-218DB0C592DF}"/>
              </a:ext>
            </a:extLst>
          </p:cNvPr>
          <p:cNvSpPr txBox="1"/>
          <p:nvPr/>
        </p:nvSpPr>
        <p:spPr>
          <a:xfrm>
            <a:off x="1931262" y="6035834"/>
            <a:ext cx="89982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dirty="0" err="1">
                <a:hlinkClick r:id="rId7"/>
              </a:rPr>
              <a:t>Infosys_Springboard_Text</a:t>
            </a:r>
            <a:r>
              <a:rPr lang="en-IN" sz="1100" dirty="0">
                <a:hlinkClick r:id="rId7"/>
              </a:rPr>
              <a:t>-Summarization/</a:t>
            </a:r>
            <a:r>
              <a:rPr lang="en-IN" sz="1100" dirty="0" err="1">
                <a:hlinkClick r:id="rId7"/>
              </a:rPr>
              <a:t>src</a:t>
            </a:r>
            <a:r>
              <a:rPr lang="en-IN" sz="1100" dirty="0">
                <a:hlinkClick r:id="rId7"/>
              </a:rPr>
              <a:t>/</a:t>
            </a:r>
            <a:r>
              <a:rPr lang="en-IN" sz="1100" dirty="0" err="1">
                <a:hlinkClick r:id="rId7"/>
              </a:rPr>
              <a:t>bart.ipynb</a:t>
            </a:r>
            <a:r>
              <a:rPr lang="en-IN" sz="1100" dirty="0">
                <a:hlinkClick r:id="rId7"/>
              </a:rPr>
              <a:t> at main · </a:t>
            </a:r>
            <a:r>
              <a:rPr lang="en-IN" sz="1100" dirty="0" err="1">
                <a:hlinkClick r:id="rId7"/>
              </a:rPr>
              <a:t>MohanKrishnaGR</a:t>
            </a:r>
            <a:r>
              <a:rPr lang="en-IN" sz="1100" dirty="0">
                <a:hlinkClick r:id="rId7"/>
              </a:rPr>
              <a:t>/</a:t>
            </a:r>
            <a:r>
              <a:rPr lang="en-IN" sz="1100" dirty="0" err="1">
                <a:hlinkClick r:id="rId7"/>
              </a:rPr>
              <a:t>Infosys_Springboard_Text</a:t>
            </a:r>
            <a:r>
              <a:rPr lang="en-IN" sz="1100" dirty="0">
                <a:hlinkClick r:id="rId7"/>
              </a:rPr>
              <a:t>-Summarization (github.com)</a:t>
            </a:r>
            <a:endParaRPr lang="en-IN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4026D0-2A89-5D35-933D-E33D038D30BF}"/>
              </a:ext>
            </a:extLst>
          </p:cNvPr>
          <p:cNvSpPr txBox="1"/>
          <p:nvPr/>
        </p:nvSpPr>
        <p:spPr>
          <a:xfrm>
            <a:off x="3504177" y="6238538"/>
            <a:ext cx="91455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hlinkClick r:id="rId8"/>
              </a:rPr>
              <a:t>https://drive.google.com/drive/folders/1tNdLI67UTc5es6VB_dml8b5gkRUWzupI?usp=drive_link</a:t>
            </a:r>
            <a:endParaRPr lang="en-IN" sz="1100" dirty="0"/>
          </a:p>
          <a:p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16698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7FF9F-1429-8828-F984-6A2BBE24B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695E-C3AD-4E7C-9E92-D5A1907DE234}" type="datetime1">
              <a:rPr lang="en-IN" smtClean="0"/>
              <a:t>17-07-2024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71088-C6F3-C3F8-97D5-C1F1C793D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575F4-819B-CFFF-59BE-9AEBF2D1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15</a:t>
            </a:fld>
            <a:endParaRPr lang="en-IN" dirty="0"/>
          </a:p>
        </p:txBody>
      </p:sp>
      <p:cxnSp>
        <p:nvCxnSpPr>
          <p:cNvPr id="5" name="Google Shape;119;p21">
            <a:extLst>
              <a:ext uri="{FF2B5EF4-FFF2-40B4-BE49-F238E27FC236}">
                <a16:creationId xmlns:a16="http://schemas.microsoft.com/office/drawing/2014/main" id="{7655BF38-30AB-571C-E925-6392FAAE2537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117;p21">
            <a:extLst>
              <a:ext uri="{FF2B5EF4-FFF2-40B4-BE49-F238E27FC236}">
                <a16:creationId xmlns:a16="http://schemas.microsoft.com/office/drawing/2014/main" id="{6E70C91C-291B-E579-32C4-A3996B2F97BA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Model Validation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76;p15">
            <a:extLst>
              <a:ext uri="{FF2B5EF4-FFF2-40B4-BE49-F238E27FC236}">
                <a16:creationId xmlns:a16="http://schemas.microsoft.com/office/drawing/2014/main" id="{89423248-36BF-70A2-7E5C-C8489C3102E5}"/>
              </a:ext>
            </a:extLst>
          </p:cNvPr>
          <p:cNvSpPr txBox="1"/>
          <p:nvPr/>
        </p:nvSpPr>
        <p:spPr>
          <a:xfrm>
            <a:off x="240306" y="1316850"/>
            <a:ext cx="8688901" cy="475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Performance metrics – </a:t>
            </a:r>
            <a:r>
              <a:rPr lang="en-GB" sz="1600" b="1" dirty="0"/>
              <a:t>ROUGE </a:t>
            </a:r>
            <a:r>
              <a:rPr lang="en-GB" sz="1600" dirty="0"/>
              <a:t>(Recall-Oriented Understudy for </a:t>
            </a:r>
            <a:r>
              <a:rPr lang="en-GB" sz="1600" dirty="0" err="1"/>
              <a:t>Gisting</a:t>
            </a:r>
            <a:r>
              <a:rPr lang="en-GB" sz="1600" dirty="0"/>
              <a:t> Evaluation)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Overlap between generated summary and reference summary.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Best suited : evaluating ‘Text Summarization’ tasks.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Other options : </a:t>
            </a:r>
            <a:r>
              <a:rPr lang="en-GB" sz="1600" b="1" dirty="0"/>
              <a:t>BLEU</a:t>
            </a:r>
            <a:r>
              <a:rPr lang="en-GB" sz="1600" dirty="0"/>
              <a:t>.</a:t>
            </a:r>
          </a:p>
          <a:p>
            <a:pPr marL="643462" lvl="1">
              <a:buClr>
                <a:srgbClr val="FFB727"/>
              </a:buClr>
              <a:buSzPts val="1400"/>
            </a:pPr>
            <a:endParaRPr lang="en-GB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ROUGE-N: Measures the overlap of n-grams (contiguous sequences of n items) between the candidate summary and the reference summaries.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US" sz="1600" b="1" dirty="0"/>
              <a:t>ROUGE-1</a:t>
            </a:r>
            <a:r>
              <a:rPr lang="en-US" sz="1600" dirty="0"/>
              <a:t>: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 </a:t>
            </a:r>
            <a:r>
              <a:rPr lang="en-US" sz="1400" dirty="0"/>
              <a:t>Overlap of unigrams (single words).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US" sz="1600" b="1" dirty="0"/>
              <a:t>ROUGE-2</a:t>
            </a:r>
            <a:r>
              <a:rPr lang="en-US" sz="1600" dirty="0"/>
              <a:t>: 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400" dirty="0"/>
              <a:t>Overlap of bigrams (two-word sequences).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US" sz="1600" b="1" dirty="0"/>
              <a:t>ROUGE-L</a:t>
            </a:r>
            <a:r>
              <a:rPr lang="en-US" sz="1600" dirty="0"/>
              <a:t>: 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400" dirty="0"/>
              <a:t>Measures the longest common subsequence (LCS) between the candidate and reference summaries.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US" sz="1600" b="1" dirty="0"/>
              <a:t>ROUGE-LSUM</a:t>
            </a:r>
            <a:r>
              <a:rPr lang="en-US" sz="1400" b="1" dirty="0"/>
              <a:t> 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400" dirty="0"/>
              <a:t>(LCS Summary) - variant of the ROUGE-L metric, specifically designed to evaluate the quality of summaries.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endParaRPr lang="en-US" sz="1400" dirty="0"/>
          </a:p>
          <a:p>
            <a:pPr marL="609585" indent="-423323">
              <a:buClr>
                <a:srgbClr val="FFB727"/>
              </a:buClr>
              <a:buSzPts val="1400"/>
              <a:buFontTx/>
              <a:buChar char="●"/>
            </a:pPr>
            <a:r>
              <a:rPr lang="en-GB" sz="1600" dirty="0"/>
              <a:t>Aimed to: implement custom evaluation function, using ROUGE based on model’s inference.</a:t>
            </a:r>
            <a:endParaRPr lang="en-US" sz="14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GB" sz="1400" dirty="0"/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endParaRPr lang="en-GB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GB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80F834-504E-DF4B-B0CD-CE389CFA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692" y="1618417"/>
            <a:ext cx="2029108" cy="3019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CFB2E9-5160-B7C8-FC80-9CE2CAD553F1}"/>
              </a:ext>
            </a:extLst>
          </p:cNvPr>
          <p:cNvSpPr txBox="1"/>
          <p:nvPr/>
        </p:nvSpPr>
        <p:spPr>
          <a:xfrm>
            <a:off x="1704137" y="5936363"/>
            <a:ext cx="90801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 err="1">
                <a:hlinkClick r:id="rId3"/>
              </a:rPr>
              <a:t>Infosys_Springboard_Text</a:t>
            </a:r>
            <a:r>
              <a:rPr lang="en-IN" sz="1100" dirty="0">
                <a:hlinkClick r:id="rId3"/>
              </a:rPr>
              <a:t>-Summarization/</a:t>
            </a:r>
            <a:r>
              <a:rPr lang="en-IN" sz="1100" dirty="0" err="1">
                <a:hlinkClick r:id="rId3"/>
              </a:rPr>
              <a:t>src</a:t>
            </a:r>
            <a:r>
              <a:rPr lang="en-IN" sz="1100" dirty="0">
                <a:hlinkClick r:id="rId3"/>
              </a:rPr>
              <a:t>/</a:t>
            </a:r>
            <a:r>
              <a:rPr lang="en-IN" sz="1100" dirty="0" err="1">
                <a:hlinkClick r:id="rId3"/>
              </a:rPr>
              <a:t>evaluation.ipynb</a:t>
            </a:r>
            <a:r>
              <a:rPr lang="en-IN" sz="1100" dirty="0">
                <a:hlinkClick r:id="rId3"/>
              </a:rPr>
              <a:t> at main · </a:t>
            </a:r>
            <a:r>
              <a:rPr lang="en-IN" sz="1100" dirty="0" err="1">
                <a:hlinkClick r:id="rId3"/>
              </a:rPr>
              <a:t>MohanKrishnaGR</a:t>
            </a:r>
            <a:r>
              <a:rPr lang="en-IN" sz="1100" dirty="0">
                <a:hlinkClick r:id="rId3"/>
              </a:rPr>
              <a:t>/</a:t>
            </a:r>
            <a:r>
              <a:rPr lang="en-IN" sz="1100" dirty="0" err="1">
                <a:hlinkClick r:id="rId3"/>
              </a:rPr>
              <a:t>Infosys_Springboard_Text</a:t>
            </a:r>
            <a:r>
              <a:rPr lang="en-IN" sz="1100" dirty="0">
                <a:hlinkClick r:id="rId3"/>
              </a:rPr>
              <a:t>-Summarization (github.com)</a:t>
            </a:r>
            <a:endParaRPr lang="en-IN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925BDA-E88C-C2C4-5BA5-4D8A45CC5661}"/>
              </a:ext>
            </a:extLst>
          </p:cNvPr>
          <p:cNvSpPr txBox="1"/>
          <p:nvPr/>
        </p:nvSpPr>
        <p:spPr>
          <a:xfrm>
            <a:off x="1818961" y="6197973"/>
            <a:ext cx="90801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 err="1">
                <a:hlinkClick r:id="rId4"/>
              </a:rPr>
              <a:t>Infosys_Springboard_Text</a:t>
            </a:r>
            <a:r>
              <a:rPr lang="en-IN" sz="1100" dirty="0">
                <a:hlinkClick r:id="rId4"/>
              </a:rPr>
              <a:t>-Summarization/</a:t>
            </a:r>
            <a:r>
              <a:rPr lang="en-IN" sz="1100" dirty="0" err="1">
                <a:hlinkClick r:id="rId4"/>
              </a:rPr>
              <a:t>src</a:t>
            </a:r>
            <a:r>
              <a:rPr lang="en-IN" sz="1100" dirty="0">
                <a:hlinkClick r:id="rId4"/>
              </a:rPr>
              <a:t>/</a:t>
            </a:r>
            <a:r>
              <a:rPr lang="en-IN" sz="1100" dirty="0" err="1">
                <a:hlinkClick r:id="rId4"/>
              </a:rPr>
              <a:t>rogue.ipynb</a:t>
            </a:r>
            <a:r>
              <a:rPr lang="en-IN" sz="1100" dirty="0">
                <a:hlinkClick r:id="rId4"/>
              </a:rPr>
              <a:t> at main · </a:t>
            </a:r>
            <a:r>
              <a:rPr lang="en-IN" sz="1100" dirty="0" err="1">
                <a:hlinkClick r:id="rId4"/>
              </a:rPr>
              <a:t>MohanKrishnaGR</a:t>
            </a:r>
            <a:r>
              <a:rPr lang="en-IN" sz="1100" dirty="0">
                <a:hlinkClick r:id="rId4"/>
              </a:rPr>
              <a:t>/</a:t>
            </a:r>
            <a:r>
              <a:rPr lang="en-IN" sz="1100" dirty="0" err="1">
                <a:hlinkClick r:id="rId4"/>
              </a:rPr>
              <a:t>Infosys_Springboard_Text</a:t>
            </a:r>
            <a:r>
              <a:rPr lang="en-IN" sz="1100" dirty="0">
                <a:hlinkClick r:id="rId4"/>
              </a:rPr>
              <a:t>-Summarization (github.com)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52770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7FF9F-1429-8828-F984-6A2BBE24B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5B7BD-1F44-4482-9F18-9006AD5E7E49}" type="datetime1">
              <a:rPr lang="en-IN" smtClean="0"/>
              <a:t>17-07-2024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71088-C6F3-C3F8-97D5-C1F1C793D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575F4-819B-CFFF-59BE-9AEBF2D1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1906" y="6356349"/>
            <a:ext cx="2743200" cy="365125"/>
          </a:xfrm>
        </p:spPr>
        <p:txBody>
          <a:bodyPr/>
          <a:lstStyle/>
          <a:p>
            <a:fld id="{2F6C9C45-F30E-4FA3-9615-0383532D4C16}" type="slidenum">
              <a:rPr lang="en-IN" smtClean="0"/>
              <a:t>16</a:t>
            </a:fld>
            <a:endParaRPr lang="en-IN" dirty="0"/>
          </a:p>
        </p:txBody>
      </p:sp>
      <p:cxnSp>
        <p:nvCxnSpPr>
          <p:cNvPr id="5" name="Google Shape;119;p21">
            <a:extLst>
              <a:ext uri="{FF2B5EF4-FFF2-40B4-BE49-F238E27FC236}">
                <a16:creationId xmlns:a16="http://schemas.microsoft.com/office/drawing/2014/main" id="{7655BF38-30AB-571C-E925-6392FAAE2537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117;p21">
            <a:extLst>
              <a:ext uri="{FF2B5EF4-FFF2-40B4-BE49-F238E27FC236}">
                <a16:creationId xmlns:a16="http://schemas.microsoft.com/office/drawing/2014/main" id="{6E70C91C-291B-E579-32C4-A3996B2F97BA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Comparative Analysis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76;p15">
            <a:extLst>
              <a:ext uri="{FF2B5EF4-FFF2-40B4-BE49-F238E27FC236}">
                <a16:creationId xmlns:a16="http://schemas.microsoft.com/office/drawing/2014/main" id="{89423248-36BF-70A2-7E5C-C8489C3102E5}"/>
              </a:ext>
            </a:extLst>
          </p:cNvPr>
          <p:cNvSpPr txBox="1"/>
          <p:nvPr/>
        </p:nvSpPr>
        <p:spPr>
          <a:xfrm>
            <a:off x="240306" y="1145014"/>
            <a:ext cx="4939247" cy="475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Analysis of the transformer’s performance metrics before and after Fine-Tuning.</a:t>
            </a:r>
          </a:p>
          <a:p>
            <a:pPr marL="186262">
              <a:buClr>
                <a:srgbClr val="FFB727"/>
              </a:buClr>
              <a:buSzPts val="1400"/>
            </a:pPr>
            <a:endParaRPr lang="en-GB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The transformer model shows significant improvements across all ROUGE metrics after fine-tuning.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The most substantial gains observed in ROUGE-2 scores. (F1-score=61.32)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This indicates that the fine-tuning process has notably enhanced the model's ability to generate more accurate and relevant summaries.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The model is now more proficient at generating summaries that are precise, comprehensive, and contextually accurate.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Will act as a powerful tool for a variety of Business applications that require efficient and effective text summarization.</a:t>
            </a:r>
            <a:endParaRPr lang="en-GB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1CF325-2CDD-A90B-A30F-CF977BAAF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587" y="598794"/>
            <a:ext cx="6726025" cy="5757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86884-E7C8-6CC8-9F1F-5B89A38F124C}"/>
              </a:ext>
            </a:extLst>
          </p:cNvPr>
          <p:cNvSpPr txBox="1"/>
          <p:nvPr/>
        </p:nvSpPr>
        <p:spPr>
          <a:xfrm>
            <a:off x="1634813" y="6538911"/>
            <a:ext cx="87297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 err="1">
                <a:hlinkClick r:id="rId4"/>
              </a:rPr>
              <a:t>Infosys_Springboard_Text</a:t>
            </a:r>
            <a:r>
              <a:rPr lang="en-IN" sz="1100" dirty="0">
                <a:hlinkClick r:id="rId4"/>
              </a:rPr>
              <a:t>-Summarization/</a:t>
            </a:r>
            <a:r>
              <a:rPr lang="en-IN" sz="1100" dirty="0" err="1">
                <a:hlinkClick r:id="rId4"/>
              </a:rPr>
              <a:t>src</a:t>
            </a:r>
            <a:r>
              <a:rPr lang="en-IN" sz="1100" dirty="0">
                <a:hlinkClick r:id="rId4"/>
              </a:rPr>
              <a:t>/</a:t>
            </a:r>
            <a:r>
              <a:rPr lang="en-IN" sz="1100" dirty="0" err="1">
                <a:hlinkClick r:id="rId4"/>
              </a:rPr>
              <a:t>compare.ipynb</a:t>
            </a:r>
            <a:r>
              <a:rPr lang="en-IN" sz="1100" dirty="0">
                <a:hlinkClick r:id="rId4"/>
              </a:rPr>
              <a:t> at main · </a:t>
            </a:r>
            <a:r>
              <a:rPr lang="en-IN" sz="1100" dirty="0" err="1">
                <a:hlinkClick r:id="rId4"/>
              </a:rPr>
              <a:t>MohanKrishnaGR</a:t>
            </a:r>
            <a:r>
              <a:rPr lang="en-IN" sz="1100" dirty="0">
                <a:hlinkClick r:id="rId4"/>
              </a:rPr>
              <a:t>/</a:t>
            </a:r>
            <a:r>
              <a:rPr lang="en-IN" sz="1100" dirty="0" err="1">
                <a:hlinkClick r:id="rId4"/>
              </a:rPr>
              <a:t>Infosys_Springboard_Text</a:t>
            </a:r>
            <a:r>
              <a:rPr lang="en-IN" sz="1100" dirty="0">
                <a:hlinkClick r:id="rId4"/>
              </a:rPr>
              <a:t>-Summarization (github.com)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66250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6BF4-9F4F-A8F3-2F5E-06048A0C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A0D6-23F1-43E6-B15E-483612DE3128}" type="datetime1">
              <a:rPr lang="en-IN" smtClean="0"/>
              <a:t>17-07-2024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43C33-7D55-D7DC-5AC3-9C8CE97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45F4-B2C8-57F7-38C5-B34FE9C2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17</a:t>
            </a:fld>
            <a:endParaRPr lang="en-IN"/>
          </a:p>
        </p:txBody>
      </p:sp>
      <p:cxnSp>
        <p:nvCxnSpPr>
          <p:cNvPr id="7" name="Google Shape;119;p21">
            <a:extLst>
              <a:ext uri="{FF2B5EF4-FFF2-40B4-BE49-F238E27FC236}">
                <a16:creationId xmlns:a16="http://schemas.microsoft.com/office/drawing/2014/main" id="{D974A8F9-416C-2DF7-1BEC-C1574F949EC3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7;p21">
            <a:extLst>
              <a:ext uri="{FF2B5EF4-FFF2-40B4-BE49-F238E27FC236}">
                <a16:creationId xmlns:a16="http://schemas.microsoft.com/office/drawing/2014/main" id="{90A6E160-D3E1-BEC7-C9CA-A1FFCDAD2687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76;p15">
            <a:extLst>
              <a:ext uri="{FF2B5EF4-FFF2-40B4-BE49-F238E27FC236}">
                <a16:creationId xmlns:a16="http://schemas.microsoft.com/office/drawing/2014/main" id="{21EC79BA-1E86-ACE6-261A-45D5B80CAF11}"/>
              </a:ext>
            </a:extLst>
          </p:cNvPr>
          <p:cNvSpPr txBox="1"/>
          <p:nvPr/>
        </p:nvSpPr>
        <p:spPr>
          <a:xfrm>
            <a:off x="8886250" y="1838487"/>
            <a:ext cx="3083855" cy="5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Simple interface for the Deep Learning model, developed using </a:t>
            </a:r>
            <a:r>
              <a:rPr lang="en-GB" sz="1600" dirty="0" err="1"/>
              <a:t>Gradio</a:t>
            </a:r>
            <a:r>
              <a:rPr lang="en-GB" sz="1600" dirty="0"/>
              <a:t>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 err="1"/>
              <a:t>Gradio</a:t>
            </a:r>
            <a:r>
              <a:rPr lang="en-US" sz="1600" dirty="0"/>
              <a:t> is an open-source Python package that allows us to quickly build a demo - web-application for the trained models.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Enables us to test and even deploy the trained model.</a:t>
            </a:r>
            <a:endParaRPr lang="en-GB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73B813-954C-79D7-616D-4B2ACDC2B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51" y="1577186"/>
            <a:ext cx="8170949" cy="3884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0DDAC-E4AD-E2E5-7911-5EDFA3193A38}"/>
              </a:ext>
            </a:extLst>
          </p:cNvPr>
          <p:cNvSpPr txBox="1"/>
          <p:nvPr/>
        </p:nvSpPr>
        <p:spPr>
          <a:xfrm>
            <a:off x="2041745" y="6140390"/>
            <a:ext cx="84923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 err="1">
                <a:hlinkClick r:id="rId3"/>
              </a:rPr>
              <a:t>Infosys_Springboard_Text</a:t>
            </a:r>
            <a:r>
              <a:rPr lang="en-IN" sz="1100" dirty="0">
                <a:hlinkClick r:id="rId3"/>
              </a:rPr>
              <a:t>-Summarization/</a:t>
            </a:r>
            <a:r>
              <a:rPr lang="en-IN" sz="1100" dirty="0" err="1">
                <a:hlinkClick r:id="rId3"/>
              </a:rPr>
              <a:t>src</a:t>
            </a:r>
            <a:r>
              <a:rPr lang="en-IN" sz="1100" dirty="0">
                <a:hlinkClick r:id="rId3"/>
              </a:rPr>
              <a:t>/</a:t>
            </a:r>
            <a:r>
              <a:rPr lang="en-IN" sz="1100" dirty="0" err="1">
                <a:hlinkClick r:id="rId3"/>
              </a:rPr>
              <a:t>interface.ipynb</a:t>
            </a:r>
            <a:r>
              <a:rPr lang="en-IN" sz="1100" dirty="0">
                <a:hlinkClick r:id="rId3"/>
              </a:rPr>
              <a:t> at main · </a:t>
            </a:r>
            <a:r>
              <a:rPr lang="en-IN" sz="1100" dirty="0" err="1">
                <a:hlinkClick r:id="rId3"/>
              </a:rPr>
              <a:t>MohanKrishnaGR</a:t>
            </a:r>
            <a:r>
              <a:rPr lang="en-IN" sz="1100" dirty="0">
                <a:hlinkClick r:id="rId3"/>
              </a:rPr>
              <a:t>/</a:t>
            </a:r>
            <a:r>
              <a:rPr lang="en-IN" sz="1100" dirty="0" err="1">
                <a:hlinkClick r:id="rId3"/>
              </a:rPr>
              <a:t>Infosys_Springboard_Text</a:t>
            </a:r>
            <a:r>
              <a:rPr lang="en-IN" sz="1100" dirty="0">
                <a:hlinkClick r:id="rId3"/>
              </a:rPr>
              <a:t>-Summarization (github.com)</a:t>
            </a:r>
            <a:endParaRPr lang="en-IN" sz="11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B6E6893-3F65-58A7-DA1B-2C00E20E2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0333" y="156291"/>
            <a:ext cx="3010212" cy="7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1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6BF4-9F4F-A8F3-2F5E-06048A0C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F29E-53B3-49FD-899F-285AA5193124}" type="datetime1">
              <a:rPr lang="en-IN" smtClean="0"/>
              <a:t>17-07-2024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43C33-7D55-D7DC-5AC3-9C8CE97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45F4-B2C8-57F7-38C5-B34FE9C2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18</a:t>
            </a:fld>
            <a:endParaRPr lang="en-IN"/>
          </a:p>
        </p:txBody>
      </p:sp>
      <p:cxnSp>
        <p:nvCxnSpPr>
          <p:cNvPr id="7" name="Google Shape;119;p21">
            <a:extLst>
              <a:ext uri="{FF2B5EF4-FFF2-40B4-BE49-F238E27FC236}">
                <a16:creationId xmlns:a16="http://schemas.microsoft.com/office/drawing/2014/main" id="{D974A8F9-416C-2DF7-1BEC-C1574F949EC3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7;p21">
            <a:extLst>
              <a:ext uri="{FF2B5EF4-FFF2-40B4-BE49-F238E27FC236}">
                <a16:creationId xmlns:a16="http://schemas.microsoft.com/office/drawing/2014/main" id="{90A6E160-D3E1-BEC7-C9CA-A1FFCDAD2687}"/>
              </a:ext>
            </a:extLst>
          </p:cNvPr>
          <p:cNvSpPr txBox="1"/>
          <p:nvPr/>
        </p:nvSpPr>
        <p:spPr>
          <a:xfrm>
            <a:off x="373634" y="86945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US" sz="3200" b="1" dirty="0">
                <a:solidFill>
                  <a:srgbClr val="FFB727"/>
                </a:solidFill>
                <a:latin typeface="Montserrat"/>
              </a:rPr>
              <a:t>Extractive Text Summarization</a:t>
            </a:r>
          </a:p>
          <a:p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76;p15">
            <a:extLst>
              <a:ext uri="{FF2B5EF4-FFF2-40B4-BE49-F238E27FC236}">
                <a16:creationId xmlns:a16="http://schemas.microsoft.com/office/drawing/2014/main" id="{21EC79BA-1E86-ACE6-261A-45D5B80CAF11}"/>
              </a:ext>
            </a:extLst>
          </p:cNvPr>
          <p:cNvSpPr txBox="1"/>
          <p:nvPr/>
        </p:nvSpPr>
        <p:spPr>
          <a:xfrm>
            <a:off x="24384" y="1535557"/>
            <a:ext cx="8661798" cy="5540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Rather than choosing computationally intensive deep-learning models, utilizing a rule based approach will result in optimal solution. Utilized a new-and-novel approach of combining the matrix obtained from TF-IDF and </a:t>
            </a:r>
            <a:r>
              <a:rPr lang="en-US" sz="1600" dirty="0" err="1"/>
              <a:t>KMeans</a:t>
            </a:r>
            <a:r>
              <a:rPr lang="en-US" sz="1600" dirty="0"/>
              <a:t> Clustering methodology.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It is the expanded topic modeling specifically to be applied to multiple lower-level specialized entities (i.e., groups) embedded in a single document. It operates at the individual document and cluster level.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The sentence closest to the centroid (based on Euclidean distance) is selected as the representative sentence for that cluster.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Implementation: Preprocess text, extract features using TF-IDF, and summarize by selecting representative sentences.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Source code for </a:t>
            </a:r>
            <a:r>
              <a:rPr lang="en-US" sz="1600" dirty="0" err="1"/>
              <a:t>implentation</a:t>
            </a:r>
            <a:r>
              <a:rPr lang="en-US" sz="1600" dirty="0"/>
              <a:t> &amp; evaluation: </a:t>
            </a:r>
            <a:r>
              <a:rPr lang="en-US" sz="1600" dirty="0" err="1"/>
              <a:t>src</a:t>
            </a:r>
            <a:r>
              <a:rPr lang="en-US" sz="1600" dirty="0"/>
              <a:t>/</a:t>
            </a:r>
            <a:r>
              <a:rPr lang="en-US" sz="1600" dirty="0" err="1"/>
              <a:t>Extractive_Summarization.ipynb</a:t>
            </a: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ROUGE1 (F-Measure) = 24.71</a:t>
            </a:r>
            <a:endParaRPr lang="en-GB" sz="16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AD0296B-0AAF-2D2B-4B77-FA4E8DC70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53" y="1656967"/>
            <a:ext cx="3539748" cy="326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2674F-DDE8-E6A7-A213-57D0ED5CBB3A}"/>
              </a:ext>
            </a:extLst>
          </p:cNvPr>
          <p:cNvSpPr txBox="1"/>
          <p:nvPr/>
        </p:nvSpPr>
        <p:spPr>
          <a:xfrm>
            <a:off x="7080843" y="4922333"/>
            <a:ext cx="61208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00" dirty="0"/>
              <a:t> Fig. : Proposed Workflow for Extractive Text Summarization</a:t>
            </a:r>
            <a:r>
              <a:rPr lang="en-GB" sz="1000" dirty="0"/>
              <a:t> </a:t>
            </a:r>
          </a:p>
          <a:p>
            <a:pPr algn="ctr"/>
            <a:r>
              <a:rPr lang="en-IN" sz="10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7E4C0-22DC-3EBE-123F-D08B3422354C}"/>
              </a:ext>
            </a:extLst>
          </p:cNvPr>
          <p:cNvSpPr txBox="1"/>
          <p:nvPr/>
        </p:nvSpPr>
        <p:spPr>
          <a:xfrm>
            <a:off x="2029217" y="6209336"/>
            <a:ext cx="145740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 err="1">
                <a:hlinkClick r:id="rId3"/>
              </a:rPr>
              <a:t>Infosys_Springboard_Text</a:t>
            </a:r>
            <a:r>
              <a:rPr lang="en-IN" sz="1000" dirty="0">
                <a:hlinkClick r:id="rId3"/>
              </a:rPr>
              <a:t>-Summarization/</a:t>
            </a:r>
            <a:r>
              <a:rPr lang="en-IN" sz="1000" dirty="0" err="1">
                <a:hlinkClick r:id="rId3"/>
              </a:rPr>
              <a:t>src</a:t>
            </a:r>
            <a:r>
              <a:rPr lang="en-IN" sz="1000" dirty="0">
                <a:hlinkClick r:id="rId3"/>
              </a:rPr>
              <a:t>/</a:t>
            </a:r>
            <a:r>
              <a:rPr lang="en-IN" sz="1000" dirty="0" err="1">
                <a:hlinkClick r:id="rId3"/>
              </a:rPr>
              <a:t>Extractive_Summarization.ipynb</a:t>
            </a:r>
            <a:r>
              <a:rPr lang="en-IN" sz="1000" dirty="0">
                <a:hlinkClick r:id="rId3"/>
              </a:rPr>
              <a:t> at main · </a:t>
            </a:r>
            <a:r>
              <a:rPr lang="en-IN" sz="1000" dirty="0" err="1">
                <a:hlinkClick r:id="rId3"/>
              </a:rPr>
              <a:t>MohanKrishnaGR</a:t>
            </a:r>
            <a:r>
              <a:rPr lang="en-IN" sz="1000" dirty="0">
                <a:hlinkClick r:id="rId3"/>
              </a:rPr>
              <a:t>/</a:t>
            </a:r>
            <a:r>
              <a:rPr lang="en-IN" sz="1000" dirty="0" err="1">
                <a:hlinkClick r:id="rId3"/>
              </a:rPr>
              <a:t>Infosys_Springboard_Text</a:t>
            </a:r>
            <a:r>
              <a:rPr lang="en-IN" sz="1000" dirty="0">
                <a:hlinkClick r:id="rId3"/>
              </a:rPr>
              <a:t>-Summarization (github.com)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329722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6BF4-9F4F-A8F3-2F5E-06048A0C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30179-05C0-41F4-AE80-11E5C8BA6EE9}" type="datetime1">
              <a:rPr lang="en-IN" smtClean="0"/>
              <a:t>17-07-2024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43C33-7D55-D7DC-5AC3-9C8CE97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45F4-B2C8-57F7-38C5-B34FE9C2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19</a:t>
            </a:fld>
            <a:endParaRPr lang="en-IN"/>
          </a:p>
        </p:txBody>
      </p:sp>
      <p:cxnSp>
        <p:nvCxnSpPr>
          <p:cNvPr id="7" name="Google Shape;119;p21">
            <a:extLst>
              <a:ext uri="{FF2B5EF4-FFF2-40B4-BE49-F238E27FC236}">
                <a16:creationId xmlns:a16="http://schemas.microsoft.com/office/drawing/2014/main" id="{D974A8F9-416C-2DF7-1BEC-C1574F949EC3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7;p21">
            <a:extLst>
              <a:ext uri="{FF2B5EF4-FFF2-40B4-BE49-F238E27FC236}">
                <a16:creationId xmlns:a16="http://schemas.microsoft.com/office/drawing/2014/main" id="{90A6E160-D3E1-BEC7-C9CA-A1FFCDAD2687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Deployment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2ECD07-F544-3342-8312-000A7A067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27" y="3220362"/>
            <a:ext cx="2494145" cy="460253"/>
          </a:xfrm>
          <a:prstGeom prst="rect">
            <a:avLst/>
          </a:prstGeom>
        </p:spPr>
      </p:pic>
      <p:pic>
        <p:nvPicPr>
          <p:cNvPr id="1026" name="Picture 2" descr="Image result for docker gif">
            <a:extLst>
              <a:ext uri="{FF2B5EF4-FFF2-40B4-BE49-F238E27FC236}">
                <a16:creationId xmlns:a16="http://schemas.microsoft.com/office/drawing/2014/main" id="{3CB64554-BD92-4337-B400-E822C2245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42" y="2802644"/>
            <a:ext cx="2109052" cy="111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ure has a new logo, but where do you download it? Here!">
            <a:extLst>
              <a:ext uri="{FF2B5EF4-FFF2-40B4-BE49-F238E27FC236}">
                <a16:creationId xmlns:a16="http://schemas.microsoft.com/office/drawing/2014/main" id="{AB73B782-2B4E-A515-3ADF-63B508734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690" y="2799058"/>
            <a:ext cx="878492" cy="87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workflow arrow gif">
            <a:extLst>
              <a:ext uri="{FF2B5EF4-FFF2-40B4-BE49-F238E27FC236}">
                <a16:creationId xmlns:a16="http://schemas.microsoft.com/office/drawing/2014/main" id="{70DA0453-3939-9745-F36B-B8836EBBF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083" y="2344379"/>
            <a:ext cx="2125034" cy="212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workflow arrow gif">
            <a:extLst>
              <a:ext uri="{FF2B5EF4-FFF2-40B4-BE49-F238E27FC236}">
                <a16:creationId xmlns:a16="http://schemas.microsoft.com/office/drawing/2014/main" id="{696BD2E0-971E-9FEE-EB55-1FB6445C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909" y="2197392"/>
            <a:ext cx="2419008" cy="241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Image result for container instance azure logo">
            <a:extLst>
              <a:ext uri="{FF2B5EF4-FFF2-40B4-BE49-F238E27FC236}">
                <a16:creationId xmlns:a16="http://schemas.microsoft.com/office/drawing/2014/main" id="{602A726C-182E-2126-9A90-AA44833379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8" r="23628"/>
          <a:stretch/>
        </p:blipFill>
        <p:spPr bwMode="auto">
          <a:xfrm>
            <a:off x="10233553" y="3924192"/>
            <a:ext cx="798629" cy="8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3C8A11-EB08-DF04-7189-00EE78CD45A0}"/>
              </a:ext>
            </a:extLst>
          </p:cNvPr>
          <p:cNvSpPr txBox="1"/>
          <p:nvPr/>
        </p:nvSpPr>
        <p:spPr>
          <a:xfrm>
            <a:off x="2577204" y="6132739"/>
            <a:ext cx="84394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 err="1">
                <a:hlinkClick r:id="rId7"/>
              </a:rPr>
              <a:t>Infosys_Springboard_Text</a:t>
            </a:r>
            <a:r>
              <a:rPr lang="en-IN" sz="1000" dirty="0">
                <a:hlinkClick r:id="rId7"/>
              </a:rPr>
              <a:t>-Summarization/summarizer at main · </a:t>
            </a:r>
            <a:r>
              <a:rPr lang="en-IN" sz="1000" dirty="0" err="1">
                <a:hlinkClick r:id="rId7"/>
              </a:rPr>
              <a:t>MohanKrishnaGR</a:t>
            </a:r>
            <a:r>
              <a:rPr lang="en-IN" sz="1000" dirty="0">
                <a:hlinkClick r:id="rId7"/>
              </a:rPr>
              <a:t>/</a:t>
            </a:r>
            <a:r>
              <a:rPr lang="en-IN" sz="1000" dirty="0" err="1">
                <a:hlinkClick r:id="rId7"/>
              </a:rPr>
              <a:t>Infosys_Springboard_Text</a:t>
            </a:r>
            <a:r>
              <a:rPr lang="en-IN" sz="1000" dirty="0">
                <a:hlinkClick r:id="rId7"/>
              </a:rPr>
              <a:t>-Summarization (github.com)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79583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133" y="0"/>
            <a:ext cx="12192000" cy="5946000"/>
          </a:xfrm>
          <a:prstGeom prst="rect">
            <a:avLst/>
          </a:prstGeom>
          <a:solidFill>
            <a:srgbClr val="FFB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BBC04"/>
              </a:solidFill>
            </a:endParaRPr>
          </a:p>
        </p:txBody>
      </p:sp>
      <p:cxnSp>
        <p:nvCxnSpPr>
          <p:cNvPr id="69" name="Google Shape;69;p14"/>
          <p:cNvCxnSpPr/>
          <p:nvPr/>
        </p:nvCxnSpPr>
        <p:spPr>
          <a:xfrm>
            <a:off x="615000" y="1833000"/>
            <a:ext cx="0" cy="2280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4"/>
          <p:cNvSpPr txBox="1"/>
          <p:nvPr/>
        </p:nvSpPr>
        <p:spPr>
          <a:xfrm>
            <a:off x="1631000" y="2262000"/>
            <a:ext cx="96020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3600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Introduction</a:t>
            </a:r>
            <a:endParaRPr sz="3600" dirty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GB" sz="2400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Problem Statement &amp; Planning</a:t>
            </a:r>
            <a:endParaRPr sz="2400" dirty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884988-3E9E-BFA3-E5F0-2D65951670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1B88E-EB37-F42B-2B69-E6D2B95C3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DB6D-027D-4182-AA19-2BE4F3C7388C}" type="datetime1">
              <a:rPr lang="en-IN" smtClean="0"/>
              <a:t>17-07-2024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5B979-1198-BC84-FDBE-5A30F1D8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6BF4-9F4F-A8F3-2F5E-06048A0C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4CF51-2A32-4888-84F8-0A194BE21B6F}" type="datetime1">
              <a:rPr lang="en-IN" smtClean="0"/>
              <a:t>17-07-2024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43C33-7D55-D7DC-5AC3-9C8CE97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45F4-B2C8-57F7-38C5-B34FE9C2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20</a:t>
            </a:fld>
            <a:endParaRPr lang="en-IN"/>
          </a:p>
        </p:txBody>
      </p:sp>
      <p:cxnSp>
        <p:nvCxnSpPr>
          <p:cNvPr id="7" name="Google Shape;119;p21">
            <a:extLst>
              <a:ext uri="{FF2B5EF4-FFF2-40B4-BE49-F238E27FC236}">
                <a16:creationId xmlns:a16="http://schemas.microsoft.com/office/drawing/2014/main" id="{D974A8F9-416C-2DF7-1BEC-C1574F949EC3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7;p21">
            <a:extLst>
              <a:ext uri="{FF2B5EF4-FFF2-40B4-BE49-F238E27FC236}">
                <a16:creationId xmlns:a16="http://schemas.microsoft.com/office/drawing/2014/main" id="{90A6E160-D3E1-BEC7-C9CA-A1FFCDAD2687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Deployment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2ECD07-F544-3342-8312-000A7A067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512" y="1549664"/>
            <a:ext cx="2494145" cy="46025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D55FC86-FE17-78DF-F914-67B26D389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8578" y="1047248"/>
            <a:ext cx="6801414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r>
              <a:rPr lang="en-US" altLang="en-US" sz="1600" dirty="0"/>
              <a:t>Implemented extractor modules for text extraction from URL, PDF, docx.</a:t>
            </a:r>
          </a:p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r>
              <a:rPr lang="en-US" altLang="en-US" sz="1600" dirty="0"/>
              <a:t>Defined the API endpoints. (</a:t>
            </a:r>
            <a:r>
              <a:rPr lang="en-US" altLang="en-US" sz="1600" dirty="0" err="1"/>
              <a:t>FastAPI</a:t>
            </a:r>
            <a:r>
              <a:rPr lang="en-US" altLang="en-US" sz="1600" dirty="0"/>
              <a:t>)</a:t>
            </a:r>
          </a:p>
          <a:p>
            <a:pPr marL="1066785" lvl="1" indent="-423323" fontAlgn="base"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</a:pPr>
            <a:r>
              <a:rPr lang="en-US" altLang="en-US" sz="1600" dirty="0"/>
              <a:t>Accepts: Text, URL, Files (PDF, docx)</a:t>
            </a:r>
          </a:p>
          <a:p>
            <a:pPr marL="1066785" lvl="1" indent="-423323" fontAlgn="base"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</a:pPr>
            <a:r>
              <a:rPr lang="en-US" altLang="en-US" sz="1600" dirty="0"/>
              <a:t>Returns:</a:t>
            </a:r>
          </a:p>
          <a:p>
            <a:pPr marL="1523985" lvl="2" indent="-423323" fontAlgn="base"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</a:pPr>
            <a:r>
              <a:rPr lang="en-US" altLang="en-US" sz="1600" dirty="0"/>
              <a:t>Abstractive &amp; Extractive Summary</a:t>
            </a:r>
          </a:p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r>
              <a:rPr lang="en-US" altLang="en-US" sz="1600" dirty="0"/>
              <a:t>Utilized ‘</a:t>
            </a:r>
            <a:r>
              <a:rPr lang="en-IN" sz="1600" dirty="0"/>
              <a:t>jQuery’ for a dynamic webpage.</a:t>
            </a:r>
            <a:endParaRPr lang="en-US" altLang="en-US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21FF7B5-2190-B5FD-FE65-85347B245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478" y="2971795"/>
            <a:ext cx="4881475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r>
              <a:rPr lang="en-US" altLang="en-US" sz="1600" dirty="0"/>
              <a:t>Containerized the entire application along with the deep-learning models.</a:t>
            </a:r>
          </a:p>
          <a:p>
            <a:pPr marL="1066785" lvl="1" indent="-423323" fontAlgn="base"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</a:pPr>
            <a:r>
              <a:rPr lang="en-US" altLang="en-US" sz="1600" dirty="0"/>
              <a:t>Built the image &amp; Pushed into docker hub.</a:t>
            </a:r>
          </a:p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endParaRPr lang="en-US" altLang="en-US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2" descr="Image result for docker gif">
            <a:extLst>
              <a:ext uri="{FF2B5EF4-FFF2-40B4-BE49-F238E27FC236}">
                <a16:creationId xmlns:a16="http://schemas.microsoft.com/office/drawing/2014/main" id="{35C43172-80BD-559F-EC37-C4FB1FC3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29" y="2799315"/>
            <a:ext cx="2244496" cy="111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Amazon Web Services Logo – AWS Logo – PNG e Vetor – Download de Logo">
            <a:extLst>
              <a:ext uri="{FF2B5EF4-FFF2-40B4-BE49-F238E27FC236}">
                <a16:creationId xmlns:a16="http://schemas.microsoft.com/office/drawing/2014/main" id="{AB7F6504-54A3-125B-4280-4015FBD6A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092" y="4278341"/>
            <a:ext cx="1129900" cy="67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CB3178EE-2512-634E-948E-51610B614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0499" y="4457313"/>
            <a:ext cx="567905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r>
              <a:rPr lang="en-US" altLang="en-US" sz="1600" dirty="0"/>
              <a:t>Drawback = Less computation for free-tier plan (t2.micro)</a:t>
            </a:r>
          </a:p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endParaRPr lang="en-US" altLang="en-US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17A54A-B2E8-3D6D-B7AD-46675D021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03" y="4145163"/>
            <a:ext cx="1469879" cy="942042"/>
          </a:xfrm>
          <a:prstGeom prst="rect">
            <a:avLst/>
          </a:prstGeom>
        </p:spPr>
      </p:pic>
      <p:pic>
        <p:nvPicPr>
          <p:cNvPr id="15" name="Picture 6" descr="Azure has a new logo, but where do you download it? Here!">
            <a:extLst>
              <a:ext uri="{FF2B5EF4-FFF2-40B4-BE49-F238E27FC236}">
                <a16:creationId xmlns:a16="http://schemas.microsoft.com/office/drawing/2014/main" id="{E2CD534B-0D2B-A129-E503-F777F740D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60" y="5370128"/>
            <a:ext cx="798629" cy="7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Image result for container instance azure logo">
            <a:extLst>
              <a:ext uri="{FF2B5EF4-FFF2-40B4-BE49-F238E27FC236}">
                <a16:creationId xmlns:a16="http://schemas.microsoft.com/office/drawing/2014/main" id="{035202EA-0468-38EF-5E28-F976BA0B1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8" r="23628"/>
          <a:stretch/>
        </p:blipFill>
        <p:spPr bwMode="auto">
          <a:xfrm>
            <a:off x="8578327" y="5278143"/>
            <a:ext cx="798629" cy="8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5A842131-F024-42CE-8C76-1F00478FD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478" y="5308336"/>
            <a:ext cx="580018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r>
              <a:rPr lang="en-US" altLang="en-US" sz="1600" dirty="0"/>
              <a:t>Deployed the docker image using Azure Container Instance</a:t>
            </a:r>
          </a:p>
          <a:p>
            <a:pPr marL="609585" indent="-423323" fontAlgn="base"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</a:pPr>
            <a:r>
              <a:rPr lang="en-US" altLang="en-US" sz="1600" dirty="0"/>
              <a:t>Integrated with GitHub actions – CI/CD pipeline</a:t>
            </a:r>
          </a:p>
          <a:p>
            <a:pPr marL="609585" indent="-423323" fontAlgn="base"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</a:pPr>
            <a:r>
              <a:rPr lang="en-US" altLang="en-US" sz="1600" dirty="0"/>
              <a:t>Advantage = 4 CPU cores for Free Trail</a:t>
            </a:r>
          </a:p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endParaRPr lang="en-US" altLang="en-US" sz="1600" dirty="0"/>
          </a:p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endParaRPr lang="en-US" altLang="en-US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576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E8D1-05EE-6924-2E19-5D4DD15F4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658AF-38A6-0FFC-BE72-81A53CC865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30187-8C95-C874-1C12-82D6C379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2D4E6-2DEF-42E8-B848-FA52A256A6C0}" type="datetime1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EB937-7113-B809-56CD-5432C54C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EAD0E-1662-9AD9-91BF-F7B231ED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21</a:t>
            </a:fld>
            <a:endParaRPr lang="en-IN"/>
          </a:p>
        </p:txBody>
      </p:sp>
      <p:sp>
        <p:nvSpPr>
          <p:cNvPr id="7" name="Google Shape;110;p20">
            <a:extLst>
              <a:ext uri="{FF2B5EF4-FFF2-40B4-BE49-F238E27FC236}">
                <a16:creationId xmlns:a16="http://schemas.microsoft.com/office/drawing/2014/main" id="{2316E79D-B793-3F36-5A61-63FEB26F8071}"/>
              </a:ext>
            </a:extLst>
          </p:cNvPr>
          <p:cNvSpPr/>
          <p:nvPr/>
        </p:nvSpPr>
        <p:spPr>
          <a:xfrm>
            <a:off x="133" y="0"/>
            <a:ext cx="12192000" cy="5946000"/>
          </a:xfrm>
          <a:prstGeom prst="rect">
            <a:avLst/>
          </a:prstGeom>
          <a:solidFill>
            <a:srgbClr val="FFB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endParaRPr lang="en-US" sz="2400" dirty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8" name="Google Shape;111;p20">
            <a:extLst>
              <a:ext uri="{FF2B5EF4-FFF2-40B4-BE49-F238E27FC236}">
                <a16:creationId xmlns:a16="http://schemas.microsoft.com/office/drawing/2014/main" id="{BAC076CA-1C74-FBDA-70D3-540FF925F539}"/>
              </a:ext>
            </a:extLst>
          </p:cNvPr>
          <p:cNvCxnSpPr/>
          <p:nvPr/>
        </p:nvCxnSpPr>
        <p:spPr>
          <a:xfrm>
            <a:off x="615000" y="1833000"/>
            <a:ext cx="0" cy="2280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12;p20">
            <a:extLst>
              <a:ext uri="{FF2B5EF4-FFF2-40B4-BE49-F238E27FC236}">
                <a16:creationId xmlns:a16="http://schemas.microsoft.com/office/drawing/2014/main" id="{53D471DF-CF58-8B63-71DE-FE12BD2B2EDA}"/>
              </a:ext>
            </a:extLst>
          </p:cNvPr>
          <p:cNvSpPr txBox="1"/>
          <p:nvPr/>
        </p:nvSpPr>
        <p:spPr>
          <a:xfrm>
            <a:off x="1612589" y="2262000"/>
            <a:ext cx="96020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3600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Results</a:t>
            </a:r>
            <a:endParaRPr sz="3600" dirty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64250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6BF4-9F4F-A8F3-2F5E-06048A0C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4BF34-1D9D-4125-94A4-48B78298AE2E}" type="datetime1">
              <a:rPr lang="en-IN" smtClean="0"/>
              <a:t>17-07-2024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43C33-7D55-D7DC-5AC3-9C8CE97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45F4-B2C8-57F7-38C5-B34FE9C2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22</a:t>
            </a:fld>
            <a:endParaRPr lang="en-IN"/>
          </a:p>
        </p:txBody>
      </p:sp>
      <p:cxnSp>
        <p:nvCxnSpPr>
          <p:cNvPr id="7" name="Google Shape;119;p21">
            <a:extLst>
              <a:ext uri="{FF2B5EF4-FFF2-40B4-BE49-F238E27FC236}">
                <a16:creationId xmlns:a16="http://schemas.microsoft.com/office/drawing/2014/main" id="{D974A8F9-416C-2DF7-1BEC-C1574F949EC3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7;p21">
            <a:extLst>
              <a:ext uri="{FF2B5EF4-FFF2-40B4-BE49-F238E27FC236}">
                <a16:creationId xmlns:a16="http://schemas.microsoft.com/office/drawing/2014/main" id="{90A6E160-D3E1-BEC7-C9CA-A1FFCDAD2687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GitHub Repository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8A295-381B-0D1F-F154-1DA358DAC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201700"/>
            <a:ext cx="7752409" cy="4851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6F3297-3D94-956A-ED3B-03C64C38BE19}"/>
              </a:ext>
            </a:extLst>
          </p:cNvPr>
          <p:cNvSpPr txBox="1"/>
          <p:nvPr/>
        </p:nvSpPr>
        <p:spPr>
          <a:xfrm>
            <a:off x="4076699" y="6058492"/>
            <a:ext cx="4271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Fig. : Screenshot of the GitHub repository.</a:t>
            </a:r>
            <a:endParaRPr lang="en-IN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06CCF3-D514-3665-5C5F-80C0634656A3}"/>
              </a:ext>
            </a:extLst>
          </p:cNvPr>
          <p:cNvSpPr txBox="1"/>
          <p:nvPr/>
        </p:nvSpPr>
        <p:spPr>
          <a:xfrm>
            <a:off x="5105399" y="6259234"/>
            <a:ext cx="41148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hlinkClick r:id="rId3"/>
              </a:rPr>
              <a:t>Infosys_Springboard_Text</a:t>
            </a:r>
            <a:r>
              <a:rPr lang="en-US" sz="1000" dirty="0">
                <a:hlinkClick r:id="rId3"/>
              </a:rPr>
              <a:t>-Summarization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357108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6BF4-9F4F-A8F3-2F5E-06048A0C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7D2F7-DF9C-467A-B9E9-643544ACC26E}" type="datetime1">
              <a:rPr lang="en-IN" smtClean="0"/>
              <a:t>17-07-2024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43C33-7D55-D7DC-5AC3-9C8CE97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G R O U P   4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45F4-B2C8-57F7-38C5-B34FE9C2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23</a:t>
            </a:fld>
            <a:endParaRPr lang="en-IN"/>
          </a:p>
        </p:txBody>
      </p:sp>
      <p:cxnSp>
        <p:nvCxnSpPr>
          <p:cNvPr id="7" name="Google Shape;119;p21">
            <a:extLst>
              <a:ext uri="{FF2B5EF4-FFF2-40B4-BE49-F238E27FC236}">
                <a16:creationId xmlns:a16="http://schemas.microsoft.com/office/drawing/2014/main" id="{D974A8F9-416C-2DF7-1BEC-C1574F949EC3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7;p21">
            <a:extLst>
              <a:ext uri="{FF2B5EF4-FFF2-40B4-BE49-F238E27FC236}">
                <a16:creationId xmlns:a16="http://schemas.microsoft.com/office/drawing/2014/main" id="{90A6E160-D3E1-BEC7-C9CA-A1FFCDAD2687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Deployment - Ref. Links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Picture 2" descr="Image result for docker gif">
            <a:extLst>
              <a:ext uri="{FF2B5EF4-FFF2-40B4-BE49-F238E27FC236}">
                <a16:creationId xmlns:a16="http://schemas.microsoft.com/office/drawing/2014/main" id="{35C43172-80BD-559F-EC37-C4FB1FC3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529" y="2131610"/>
            <a:ext cx="2109052" cy="111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Azure has a new logo, but where do you download it? Here!">
            <a:extLst>
              <a:ext uri="{FF2B5EF4-FFF2-40B4-BE49-F238E27FC236}">
                <a16:creationId xmlns:a16="http://schemas.microsoft.com/office/drawing/2014/main" id="{E2CD534B-0D2B-A129-E503-F777F740D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607" y="4216380"/>
            <a:ext cx="798629" cy="7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Image result for container instance azure logo">
            <a:extLst>
              <a:ext uri="{FF2B5EF4-FFF2-40B4-BE49-F238E27FC236}">
                <a16:creationId xmlns:a16="http://schemas.microsoft.com/office/drawing/2014/main" id="{035202EA-0468-38EF-5E28-F976BA0B1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8" r="23628"/>
          <a:stretch/>
        </p:blipFill>
        <p:spPr bwMode="auto">
          <a:xfrm>
            <a:off x="3048974" y="4124395"/>
            <a:ext cx="798629" cy="8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5A842131-F024-42CE-8C76-1F00478FD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6382" y="3997117"/>
            <a:ext cx="8175170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r>
              <a:rPr lang="en-US" altLang="en-US" sz="1600" dirty="0">
                <a:hlinkClick r:id="rId5"/>
              </a:rPr>
              <a:t>Text-Summarizer</a:t>
            </a:r>
            <a:r>
              <a:rPr lang="en-US" altLang="en-US" sz="1600" dirty="0"/>
              <a:t>       </a:t>
            </a:r>
          </a:p>
          <a:p>
            <a:pPr marL="1066785" lvl="1" indent="-423323" fontAlgn="base"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</a:pPr>
            <a:r>
              <a:rPr lang="en-US" altLang="en-US" sz="1600" dirty="0">
                <a:hlinkClick r:id="rId5"/>
              </a:rPr>
              <a:t>http://text-summarizer.bqegenbyedfzhpa3.centralindia.azurecontainer.io:8000/</a:t>
            </a:r>
            <a:r>
              <a:rPr lang="en-US" altLang="en-US" sz="1600" dirty="0"/>
              <a:t> </a:t>
            </a:r>
          </a:p>
          <a:p>
            <a:pPr marL="1066785" lvl="1" indent="-423323" fontAlgn="base"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</a:pPr>
            <a:r>
              <a:rPr lang="en-US" altLang="en-US" sz="1600" dirty="0">
                <a:hlinkClick r:id="rId6"/>
              </a:rPr>
              <a:t>http://20.235.235.107:8000/</a:t>
            </a:r>
            <a:r>
              <a:rPr lang="en-US" altLang="en-US" sz="1600" dirty="0"/>
              <a:t>  </a:t>
            </a:r>
          </a:p>
          <a:p>
            <a:pPr marL="1066785" lvl="1" indent="-423323" fontAlgn="base"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</a:pPr>
            <a:endParaRPr lang="en-US" altLang="en-US" sz="1600" dirty="0"/>
          </a:p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endParaRPr lang="en-US" altLang="en-US" sz="1600" dirty="0"/>
          </a:p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endParaRPr lang="en-US" altLang="en-US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D75A79A4-C445-D75F-1C8E-30016D2B8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0680" y="2417104"/>
            <a:ext cx="74381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r>
              <a:rPr lang="en-IN" sz="1600" dirty="0" err="1">
                <a:hlinkClick r:id="rId7"/>
              </a:rPr>
              <a:t>mohankrishnagr</a:t>
            </a:r>
            <a:r>
              <a:rPr lang="en-IN" sz="1600" dirty="0">
                <a:hlinkClick r:id="rId7"/>
              </a:rPr>
              <a:t>/</a:t>
            </a:r>
            <a:r>
              <a:rPr lang="en-IN" sz="1600" dirty="0" err="1">
                <a:hlinkClick r:id="rId7"/>
              </a:rPr>
              <a:t>infosys_text</a:t>
            </a:r>
            <a:r>
              <a:rPr lang="en-IN" sz="1600" dirty="0">
                <a:hlinkClick r:id="rId7"/>
              </a:rPr>
              <a:t>-summarization - Docker Image | Docker Hub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923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6BF4-9F4F-A8F3-2F5E-06048A0C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8DF8-FF76-40F5-94B0-64973F645FEC}" type="datetime1">
              <a:rPr lang="en-IN" smtClean="0"/>
              <a:t>17-07-2024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43C33-7D55-D7DC-5AC3-9C8CE97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45F4-B2C8-57F7-38C5-B34FE9C2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24</a:t>
            </a:fld>
            <a:endParaRPr lang="en-IN"/>
          </a:p>
        </p:txBody>
      </p:sp>
      <p:cxnSp>
        <p:nvCxnSpPr>
          <p:cNvPr id="7" name="Google Shape;119;p21">
            <a:extLst>
              <a:ext uri="{FF2B5EF4-FFF2-40B4-BE49-F238E27FC236}">
                <a16:creationId xmlns:a16="http://schemas.microsoft.com/office/drawing/2014/main" id="{D974A8F9-416C-2DF7-1BEC-C1574F949EC3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7;p21">
            <a:extLst>
              <a:ext uri="{FF2B5EF4-FFF2-40B4-BE49-F238E27FC236}">
                <a16:creationId xmlns:a16="http://schemas.microsoft.com/office/drawing/2014/main" id="{90A6E160-D3E1-BEC7-C9CA-A1FFCDAD2687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lang="en-IN"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CI/CD pipeline</a:t>
            </a:r>
            <a:endParaRPr lang="en-IN"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770C88-9C58-9FD0-0273-CEA0A515118E}"/>
              </a:ext>
            </a:extLst>
          </p:cNvPr>
          <p:cNvSpPr txBox="1"/>
          <p:nvPr/>
        </p:nvSpPr>
        <p:spPr>
          <a:xfrm>
            <a:off x="3722060" y="6087069"/>
            <a:ext cx="4271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Fig. : Screenshot of the CI/CD pipeline.</a:t>
            </a:r>
            <a:endParaRPr lang="en-IN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8EBC4-7E0A-F355-77C3-764D73BEB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368" y="1344911"/>
            <a:ext cx="7496327" cy="46841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DB8B2AF-6F37-FF2D-9B01-13BE92BE7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449" y="159558"/>
            <a:ext cx="831440" cy="83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docker gif">
            <a:extLst>
              <a:ext uri="{FF2B5EF4-FFF2-40B4-BE49-F238E27FC236}">
                <a16:creationId xmlns:a16="http://schemas.microsoft.com/office/drawing/2014/main" id="{241C59FA-3795-30E8-7341-C8D1562F5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25" y="92048"/>
            <a:ext cx="1702993" cy="8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Image result for container instance azure logo">
            <a:extLst>
              <a:ext uri="{FF2B5EF4-FFF2-40B4-BE49-F238E27FC236}">
                <a16:creationId xmlns:a16="http://schemas.microsoft.com/office/drawing/2014/main" id="{059D40E6-7A8F-2E08-93F0-15C7D0640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8" r="23628"/>
          <a:stretch/>
        </p:blipFill>
        <p:spPr bwMode="auto">
          <a:xfrm>
            <a:off x="11274639" y="147327"/>
            <a:ext cx="798629" cy="8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914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6BF4-9F4F-A8F3-2F5E-06048A0C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88D40-5DB3-4BC5-A0B2-917BEF106E9F}" type="datetime1">
              <a:rPr lang="en-IN" smtClean="0"/>
              <a:t>17-07-2024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43C33-7D55-D7DC-5AC3-9C8CE97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45F4-B2C8-57F7-38C5-B34FE9C2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25</a:t>
            </a:fld>
            <a:endParaRPr lang="en-IN"/>
          </a:p>
        </p:txBody>
      </p:sp>
      <p:cxnSp>
        <p:nvCxnSpPr>
          <p:cNvPr id="7" name="Google Shape;119;p21">
            <a:extLst>
              <a:ext uri="{FF2B5EF4-FFF2-40B4-BE49-F238E27FC236}">
                <a16:creationId xmlns:a16="http://schemas.microsoft.com/office/drawing/2014/main" id="{D974A8F9-416C-2DF7-1BEC-C1574F949EC3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7;p21">
            <a:extLst>
              <a:ext uri="{FF2B5EF4-FFF2-40B4-BE49-F238E27FC236}">
                <a16:creationId xmlns:a16="http://schemas.microsoft.com/office/drawing/2014/main" id="{90A6E160-D3E1-BEC7-C9CA-A1FFCDAD2687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lang="en-IN"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Deployed Application</a:t>
            </a:r>
            <a:endParaRPr lang="en-IN"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770C88-9C58-9FD0-0273-CEA0A515118E}"/>
              </a:ext>
            </a:extLst>
          </p:cNvPr>
          <p:cNvSpPr txBox="1"/>
          <p:nvPr/>
        </p:nvSpPr>
        <p:spPr>
          <a:xfrm>
            <a:off x="3722060" y="6087069"/>
            <a:ext cx="4271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Fig. : Screenshot of the Deployed application – Text input.</a:t>
            </a:r>
            <a:endParaRPr lang="en-IN" sz="11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B5F7D8-E55E-5DBB-2023-5AB00CBA6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87821"/>
            <a:ext cx="8101952" cy="447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332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6BF4-9F4F-A8F3-2F5E-06048A0C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A32F-8E49-4F4C-8E21-16E7718803FC}" type="datetime1">
              <a:rPr lang="en-IN" smtClean="0"/>
              <a:t>17-07-2024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43C33-7D55-D7DC-5AC3-9C8CE97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45F4-B2C8-57F7-38C5-B34FE9C2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26</a:t>
            </a:fld>
            <a:endParaRPr lang="en-IN"/>
          </a:p>
        </p:txBody>
      </p:sp>
      <p:cxnSp>
        <p:nvCxnSpPr>
          <p:cNvPr id="7" name="Google Shape;119;p21">
            <a:extLst>
              <a:ext uri="{FF2B5EF4-FFF2-40B4-BE49-F238E27FC236}">
                <a16:creationId xmlns:a16="http://schemas.microsoft.com/office/drawing/2014/main" id="{D974A8F9-416C-2DF7-1BEC-C1574F949EC3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7;p21">
            <a:extLst>
              <a:ext uri="{FF2B5EF4-FFF2-40B4-BE49-F238E27FC236}">
                <a16:creationId xmlns:a16="http://schemas.microsoft.com/office/drawing/2014/main" id="{90A6E160-D3E1-BEC7-C9CA-A1FFCDAD2687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lang="en-IN"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Deployed Application</a:t>
            </a:r>
            <a:endParaRPr lang="en-IN"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770C88-9C58-9FD0-0273-CEA0A515118E}"/>
              </a:ext>
            </a:extLst>
          </p:cNvPr>
          <p:cNvSpPr txBox="1"/>
          <p:nvPr/>
        </p:nvSpPr>
        <p:spPr>
          <a:xfrm>
            <a:off x="3722060" y="6087069"/>
            <a:ext cx="4271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Fig. : Screenshot of the Deployed application – PDF input.</a:t>
            </a:r>
            <a:endParaRPr lang="en-IN" sz="11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C4BFBA-31BA-252A-5843-F2EF70911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099" y="1518786"/>
            <a:ext cx="7737305" cy="440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06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6BF4-9F4F-A8F3-2F5E-06048A0C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CBFD6-9D15-438A-A3AC-B471C51D39C6}" type="datetime1">
              <a:rPr lang="en-IN" smtClean="0"/>
              <a:t>17-07-2024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43C33-7D55-D7DC-5AC3-9C8CE97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45F4-B2C8-57F7-38C5-B34FE9C2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27</a:t>
            </a:fld>
            <a:endParaRPr lang="en-IN" dirty="0"/>
          </a:p>
        </p:txBody>
      </p:sp>
      <p:cxnSp>
        <p:nvCxnSpPr>
          <p:cNvPr id="7" name="Google Shape;119;p21">
            <a:extLst>
              <a:ext uri="{FF2B5EF4-FFF2-40B4-BE49-F238E27FC236}">
                <a16:creationId xmlns:a16="http://schemas.microsoft.com/office/drawing/2014/main" id="{D974A8F9-416C-2DF7-1BEC-C1574F949EC3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7;p21">
            <a:extLst>
              <a:ext uri="{FF2B5EF4-FFF2-40B4-BE49-F238E27FC236}">
                <a16:creationId xmlns:a16="http://schemas.microsoft.com/office/drawing/2014/main" id="{90A6E160-D3E1-BEC7-C9CA-A1FFCDAD2687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lang="en-IN"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Deployed Application</a:t>
            </a:r>
            <a:endParaRPr lang="en-IN"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770C88-9C58-9FD0-0273-CEA0A515118E}"/>
              </a:ext>
            </a:extLst>
          </p:cNvPr>
          <p:cNvSpPr txBox="1"/>
          <p:nvPr/>
        </p:nvSpPr>
        <p:spPr>
          <a:xfrm>
            <a:off x="3722060" y="6087069"/>
            <a:ext cx="4271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Fig. : Screenshot of the Deployed application – DOCX input.</a:t>
            </a:r>
            <a:endParaRPr lang="en-IN" sz="11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A4E59C8-E5AD-EE0B-8436-883C4F5E9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261" y="1282644"/>
            <a:ext cx="8325478" cy="479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326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6BF4-9F4F-A8F3-2F5E-06048A0C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B9B4A-46E7-49C3-86E4-2CF814C17C96}" type="datetime1">
              <a:rPr lang="en-IN" smtClean="0"/>
              <a:t>17-07-2024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43C33-7D55-D7DC-5AC3-9C8CE97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45F4-B2C8-57F7-38C5-B34FE9C2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28</a:t>
            </a:fld>
            <a:endParaRPr lang="en-IN"/>
          </a:p>
        </p:txBody>
      </p:sp>
      <p:cxnSp>
        <p:nvCxnSpPr>
          <p:cNvPr id="7" name="Google Shape;119;p21">
            <a:extLst>
              <a:ext uri="{FF2B5EF4-FFF2-40B4-BE49-F238E27FC236}">
                <a16:creationId xmlns:a16="http://schemas.microsoft.com/office/drawing/2014/main" id="{D974A8F9-416C-2DF7-1BEC-C1574F949EC3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7;p21">
            <a:extLst>
              <a:ext uri="{FF2B5EF4-FFF2-40B4-BE49-F238E27FC236}">
                <a16:creationId xmlns:a16="http://schemas.microsoft.com/office/drawing/2014/main" id="{90A6E160-D3E1-BEC7-C9CA-A1FFCDAD2687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lang="en-IN"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Deployed Application</a:t>
            </a:r>
            <a:endParaRPr lang="en-IN"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770C88-9C58-9FD0-0273-CEA0A515118E}"/>
              </a:ext>
            </a:extLst>
          </p:cNvPr>
          <p:cNvSpPr txBox="1"/>
          <p:nvPr/>
        </p:nvSpPr>
        <p:spPr>
          <a:xfrm>
            <a:off x="3722060" y="6087069"/>
            <a:ext cx="4271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Fig. : Screenshot of the Deployed application – URL input.</a:t>
            </a:r>
            <a:endParaRPr lang="en-IN" sz="11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792C484-1131-DC57-6401-7261262F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208" y="1287278"/>
            <a:ext cx="8675584" cy="461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6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E8D1-05EE-6924-2E19-5D4DD15F4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658AF-38A6-0FFC-BE72-81A53CC865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30187-8C95-C874-1C12-82D6C379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2D4E6-2DEF-42E8-B848-FA52A256A6C0}" type="datetime1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EB937-7113-B809-56CD-5432C54C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EAD0E-1662-9AD9-91BF-F7B231ED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29</a:t>
            </a:fld>
            <a:endParaRPr lang="en-IN"/>
          </a:p>
        </p:txBody>
      </p:sp>
      <p:sp>
        <p:nvSpPr>
          <p:cNvPr id="7" name="Google Shape;110;p20">
            <a:extLst>
              <a:ext uri="{FF2B5EF4-FFF2-40B4-BE49-F238E27FC236}">
                <a16:creationId xmlns:a16="http://schemas.microsoft.com/office/drawing/2014/main" id="{2316E79D-B793-3F36-5A61-63FEB26F8071}"/>
              </a:ext>
            </a:extLst>
          </p:cNvPr>
          <p:cNvSpPr/>
          <p:nvPr/>
        </p:nvSpPr>
        <p:spPr>
          <a:xfrm>
            <a:off x="133" y="0"/>
            <a:ext cx="12192000" cy="5946000"/>
          </a:xfrm>
          <a:prstGeom prst="rect">
            <a:avLst/>
          </a:prstGeom>
          <a:solidFill>
            <a:srgbClr val="FFB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endParaRPr lang="en-US" sz="2400" dirty="0">
              <a:solidFill>
                <a:srgbClr val="FFB72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8" name="Google Shape;111;p20">
            <a:extLst>
              <a:ext uri="{FF2B5EF4-FFF2-40B4-BE49-F238E27FC236}">
                <a16:creationId xmlns:a16="http://schemas.microsoft.com/office/drawing/2014/main" id="{BAC076CA-1C74-FBDA-70D3-540FF925F539}"/>
              </a:ext>
            </a:extLst>
          </p:cNvPr>
          <p:cNvCxnSpPr/>
          <p:nvPr/>
        </p:nvCxnSpPr>
        <p:spPr>
          <a:xfrm>
            <a:off x="615000" y="1833000"/>
            <a:ext cx="0" cy="2280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12;p20">
            <a:extLst>
              <a:ext uri="{FF2B5EF4-FFF2-40B4-BE49-F238E27FC236}">
                <a16:creationId xmlns:a16="http://schemas.microsoft.com/office/drawing/2014/main" id="{53D471DF-CF58-8B63-71DE-FE12BD2B2EDA}"/>
              </a:ext>
            </a:extLst>
          </p:cNvPr>
          <p:cNvSpPr txBox="1"/>
          <p:nvPr/>
        </p:nvSpPr>
        <p:spPr>
          <a:xfrm>
            <a:off x="3515044" y="2262000"/>
            <a:ext cx="4956412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3600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 H A N K   Y O U !!!</a:t>
            </a:r>
            <a:endParaRPr sz="3600" dirty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" name="infosys-mogoscape">
            <a:hlinkClick r:id="" action="ppaction://media"/>
            <a:extLst>
              <a:ext uri="{FF2B5EF4-FFF2-40B4-BE49-F238E27FC236}">
                <a16:creationId xmlns:a16="http://schemas.microsoft.com/office/drawing/2014/main" id="{5FEAC2B8-1DB6-A4AA-266E-C3DB06461D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04600" y="6225060"/>
            <a:ext cx="4064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78EBC-6826-4A5A-5774-9B998C5D2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67" y="246623"/>
            <a:ext cx="2149966" cy="12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1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2245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203200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4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40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GB" sz="3200" b="1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 sz="3200" i="1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60278" y="1607483"/>
            <a:ext cx="11509197" cy="327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2400" dirty="0"/>
              <a:t>Developing an automated text summarization system that can accurately and efficiently condense large bodies of text into concise summaries is essential for enhancing business operations. 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24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2400" dirty="0"/>
              <a:t>This project aims to deploy NLP techniques to create a robust text summarization tool capable of handling various types of documents across different domains. 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24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2400" dirty="0"/>
              <a:t>The system should deliver high-quality summaries that retain the core information and contextual meaning of the original text.</a:t>
            </a:r>
            <a:endParaRPr sz="2400" dirty="0"/>
          </a:p>
        </p:txBody>
      </p:sp>
      <p:cxnSp>
        <p:nvCxnSpPr>
          <p:cNvPr id="77" name="Google Shape;77;p15"/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CA2A9-F3BD-F7E2-BE5F-5419CF2A33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75F54-CC80-9AC8-A786-32BD10EB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003B-F1A8-4481-A2D4-8BCA39449908}" type="datetime1">
              <a:rPr lang="en-IN" smtClean="0"/>
              <a:t>17-07-2024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F9865-8CB2-4A9E-34B5-070052A8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9CEFE5-5308-BE75-5F40-A8872B2D1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4D3E-D405-4838-8948-E91CB80D38CC}" type="datetime1">
              <a:rPr lang="en-IN" smtClean="0"/>
              <a:t>17-07-2024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33374-C5C4-EC4C-7617-42023099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72DB1-F60A-A492-CAD9-8E37F9811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4</a:t>
            </a:fld>
            <a:endParaRPr lang="en-IN" dirty="0"/>
          </a:p>
        </p:txBody>
      </p:sp>
      <p:sp>
        <p:nvSpPr>
          <p:cNvPr id="11" name="Google Shape;413;p28">
            <a:extLst>
              <a:ext uri="{FF2B5EF4-FFF2-40B4-BE49-F238E27FC236}">
                <a16:creationId xmlns:a16="http://schemas.microsoft.com/office/drawing/2014/main" id="{30C9BABD-C97C-84F0-C2F0-379F6F854F43}"/>
              </a:ext>
            </a:extLst>
          </p:cNvPr>
          <p:cNvSpPr txBox="1">
            <a:spLocks/>
          </p:cNvSpPr>
          <p:nvPr/>
        </p:nvSpPr>
        <p:spPr>
          <a:xfrm>
            <a:off x="323529" y="81205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262626"/>
              </a:buClr>
              <a:buSzPts val="5400"/>
              <a:buFont typeface="Arial" panose="020B0604020202020204" pitchFamily="34" charset="0"/>
              <a:buNone/>
            </a:pPr>
            <a:r>
              <a:rPr lang="en-US" i="1" u="sng" dirty="0"/>
              <a:t>INTENDED PLAN  </a:t>
            </a:r>
          </a:p>
        </p:txBody>
      </p:sp>
      <p:grpSp>
        <p:nvGrpSpPr>
          <p:cNvPr id="12" name="Google Shape;414;p28">
            <a:extLst>
              <a:ext uri="{FF2B5EF4-FFF2-40B4-BE49-F238E27FC236}">
                <a16:creationId xmlns:a16="http://schemas.microsoft.com/office/drawing/2014/main" id="{827CA4C3-8BF1-78BA-8ADD-4D05663FD3FB}"/>
              </a:ext>
            </a:extLst>
          </p:cNvPr>
          <p:cNvGrpSpPr/>
          <p:nvPr/>
        </p:nvGrpSpPr>
        <p:grpSpPr>
          <a:xfrm>
            <a:off x="1297545" y="2488476"/>
            <a:ext cx="419949" cy="419949"/>
            <a:chOff x="2037500" y="3040187"/>
            <a:chExt cx="419949" cy="419949"/>
          </a:xfrm>
        </p:grpSpPr>
        <p:sp>
          <p:nvSpPr>
            <p:cNvPr id="13" name="Google Shape;415;p28">
              <a:extLst>
                <a:ext uri="{FF2B5EF4-FFF2-40B4-BE49-F238E27FC236}">
                  <a16:creationId xmlns:a16="http://schemas.microsoft.com/office/drawing/2014/main" id="{7D6A2F1C-E6DC-238A-586C-28CDF14755DF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416;p28">
              <a:extLst>
                <a:ext uri="{FF2B5EF4-FFF2-40B4-BE49-F238E27FC236}">
                  <a16:creationId xmlns:a16="http://schemas.microsoft.com/office/drawing/2014/main" id="{FA9F2928-384B-4755-2B0B-F2CF406C4A5E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417;p28">
            <a:extLst>
              <a:ext uri="{FF2B5EF4-FFF2-40B4-BE49-F238E27FC236}">
                <a16:creationId xmlns:a16="http://schemas.microsoft.com/office/drawing/2014/main" id="{ADB81FDA-1C8B-5AEA-AF95-914DDD6D93D6}"/>
              </a:ext>
            </a:extLst>
          </p:cNvPr>
          <p:cNvSpPr/>
          <p:nvPr/>
        </p:nvSpPr>
        <p:spPr>
          <a:xfrm>
            <a:off x="1518285" y="2488476"/>
            <a:ext cx="9189720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18;p28">
            <a:extLst>
              <a:ext uri="{FF2B5EF4-FFF2-40B4-BE49-F238E27FC236}">
                <a16:creationId xmlns:a16="http://schemas.microsoft.com/office/drawing/2014/main" id="{544123F3-34CB-A932-88EE-3C701B80B739}"/>
              </a:ext>
            </a:extLst>
          </p:cNvPr>
          <p:cNvSpPr/>
          <p:nvPr/>
        </p:nvSpPr>
        <p:spPr>
          <a:xfrm>
            <a:off x="1518285" y="2860800"/>
            <a:ext cx="9189720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419;p28">
            <a:extLst>
              <a:ext uri="{FF2B5EF4-FFF2-40B4-BE49-F238E27FC236}">
                <a16:creationId xmlns:a16="http://schemas.microsoft.com/office/drawing/2014/main" id="{4527734C-DDCC-7E0B-1769-5FABE0DC54E3}"/>
              </a:ext>
            </a:extLst>
          </p:cNvPr>
          <p:cNvGrpSpPr/>
          <p:nvPr/>
        </p:nvGrpSpPr>
        <p:grpSpPr>
          <a:xfrm>
            <a:off x="10474506" y="2497225"/>
            <a:ext cx="419949" cy="419949"/>
            <a:chOff x="2037500" y="3040187"/>
            <a:chExt cx="419949" cy="419949"/>
          </a:xfrm>
        </p:grpSpPr>
        <p:sp>
          <p:nvSpPr>
            <p:cNvPr id="18" name="Google Shape;420;p28">
              <a:extLst>
                <a:ext uri="{FF2B5EF4-FFF2-40B4-BE49-F238E27FC236}">
                  <a16:creationId xmlns:a16="http://schemas.microsoft.com/office/drawing/2014/main" id="{1AD45967-7364-44C0-83F1-862724C953F7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21;p28">
              <a:extLst>
                <a:ext uri="{FF2B5EF4-FFF2-40B4-BE49-F238E27FC236}">
                  <a16:creationId xmlns:a16="http://schemas.microsoft.com/office/drawing/2014/main" id="{BDAEF287-BB54-F041-5165-62AFDC7BBB83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422;p28">
            <a:extLst>
              <a:ext uri="{FF2B5EF4-FFF2-40B4-BE49-F238E27FC236}">
                <a16:creationId xmlns:a16="http://schemas.microsoft.com/office/drawing/2014/main" id="{33DC5775-4873-244E-31E1-761BBC9B56EC}"/>
              </a:ext>
            </a:extLst>
          </p:cNvPr>
          <p:cNvSpPr/>
          <p:nvPr/>
        </p:nvSpPr>
        <p:spPr>
          <a:xfrm>
            <a:off x="5946532" y="2539078"/>
            <a:ext cx="288000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23;p28">
            <a:extLst>
              <a:ext uri="{FF2B5EF4-FFF2-40B4-BE49-F238E27FC236}">
                <a16:creationId xmlns:a16="http://schemas.microsoft.com/office/drawing/2014/main" id="{F8FBF69F-D485-5E85-E2E9-E49B8B5108DB}"/>
              </a:ext>
            </a:extLst>
          </p:cNvPr>
          <p:cNvSpPr/>
          <p:nvPr/>
        </p:nvSpPr>
        <p:spPr>
          <a:xfrm>
            <a:off x="7480851" y="2539078"/>
            <a:ext cx="288000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424;p28">
            <a:extLst>
              <a:ext uri="{FF2B5EF4-FFF2-40B4-BE49-F238E27FC236}">
                <a16:creationId xmlns:a16="http://schemas.microsoft.com/office/drawing/2014/main" id="{94A02D0E-8486-2DA9-AC2A-6A8DB12D9518}"/>
              </a:ext>
            </a:extLst>
          </p:cNvPr>
          <p:cNvSpPr/>
          <p:nvPr/>
        </p:nvSpPr>
        <p:spPr>
          <a:xfrm>
            <a:off x="9015170" y="2539078"/>
            <a:ext cx="288000" cy="28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425;p28">
            <a:extLst>
              <a:ext uri="{FF2B5EF4-FFF2-40B4-BE49-F238E27FC236}">
                <a16:creationId xmlns:a16="http://schemas.microsoft.com/office/drawing/2014/main" id="{B5B9610B-0753-E12C-BCD1-A22C4A74BE81}"/>
              </a:ext>
            </a:extLst>
          </p:cNvPr>
          <p:cNvSpPr/>
          <p:nvPr/>
        </p:nvSpPr>
        <p:spPr>
          <a:xfrm>
            <a:off x="2877894" y="2539078"/>
            <a:ext cx="288000" cy="28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426;p28">
            <a:extLst>
              <a:ext uri="{FF2B5EF4-FFF2-40B4-BE49-F238E27FC236}">
                <a16:creationId xmlns:a16="http://schemas.microsoft.com/office/drawing/2014/main" id="{C9C73DA8-B3A1-11D8-01E1-266D5383E10C}"/>
              </a:ext>
            </a:extLst>
          </p:cNvPr>
          <p:cNvSpPr/>
          <p:nvPr/>
        </p:nvSpPr>
        <p:spPr>
          <a:xfrm>
            <a:off x="4412213" y="2539078"/>
            <a:ext cx="288000" cy="2880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427;p28">
            <a:extLst>
              <a:ext uri="{FF2B5EF4-FFF2-40B4-BE49-F238E27FC236}">
                <a16:creationId xmlns:a16="http://schemas.microsoft.com/office/drawing/2014/main" id="{1D28E86B-5B80-3908-D554-33F40DF8DDE2}"/>
              </a:ext>
            </a:extLst>
          </p:cNvPr>
          <p:cNvSpPr/>
          <p:nvPr/>
        </p:nvSpPr>
        <p:spPr>
          <a:xfrm>
            <a:off x="4214213" y="3235606"/>
            <a:ext cx="684000" cy="68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oogle Shape;428;p28">
            <a:extLst>
              <a:ext uri="{FF2B5EF4-FFF2-40B4-BE49-F238E27FC236}">
                <a16:creationId xmlns:a16="http://schemas.microsoft.com/office/drawing/2014/main" id="{90777876-3DE3-12B0-CCD8-FF1E9B844DC5}"/>
              </a:ext>
            </a:extLst>
          </p:cNvPr>
          <p:cNvGrpSpPr/>
          <p:nvPr/>
        </p:nvGrpSpPr>
        <p:grpSpPr>
          <a:xfrm>
            <a:off x="3781080" y="3962463"/>
            <a:ext cx="1550267" cy="717098"/>
            <a:chOff x="2676933" y="3348115"/>
            <a:chExt cx="1550267" cy="717098"/>
          </a:xfrm>
        </p:grpSpPr>
        <p:sp>
          <p:nvSpPr>
            <p:cNvPr id="27" name="Google Shape;429;p28">
              <a:extLst>
                <a:ext uri="{FF2B5EF4-FFF2-40B4-BE49-F238E27FC236}">
                  <a16:creationId xmlns:a16="http://schemas.microsoft.com/office/drawing/2014/main" id="{8C20F427-6670-9173-A457-E02311FCECAB}"/>
                </a:ext>
              </a:extLst>
            </p:cNvPr>
            <p:cNvSpPr txBox="1"/>
            <p:nvPr/>
          </p:nvSpPr>
          <p:spPr>
            <a:xfrm>
              <a:off x="2676933" y="3348115"/>
              <a:ext cx="15502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Load &amp; Initialize</a:t>
              </a:r>
              <a:endParaRPr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30;p28">
              <a:extLst>
                <a:ext uri="{FF2B5EF4-FFF2-40B4-BE49-F238E27FC236}">
                  <a16:creationId xmlns:a16="http://schemas.microsoft.com/office/drawing/2014/main" id="{8D83775D-5844-F0CA-21F4-53031E4FF544}"/>
                </a:ext>
              </a:extLst>
            </p:cNvPr>
            <p:cNvSpPr txBox="1"/>
            <p:nvPr/>
          </p:nvSpPr>
          <p:spPr>
            <a:xfrm>
              <a:off x="2676933" y="3603589"/>
              <a:ext cx="155026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Model</a:t>
              </a:r>
            </a:p>
            <a:p>
              <a:pPr marR="0"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" name="Google Shape;431;p28">
            <a:extLst>
              <a:ext uri="{FF2B5EF4-FFF2-40B4-BE49-F238E27FC236}">
                <a16:creationId xmlns:a16="http://schemas.microsoft.com/office/drawing/2014/main" id="{0D88C098-526B-C6BF-7941-AE6CB8224189}"/>
              </a:ext>
            </a:extLst>
          </p:cNvPr>
          <p:cNvCxnSpPr/>
          <p:nvPr/>
        </p:nvCxnSpPr>
        <p:spPr>
          <a:xfrm rot="10800000">
            <a:off x="4556213" y="2941709"/>
            <a:ext cx="0" cy="29389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30" name="Google Shape;432;p28">
            <a:extLst>
              <a:ext uri="{FF2B5EF4-FFF2-40B4-BE49-F238E27FC236}">
                <a16:creationId xmlns:a16="http://schemas.microsoft.com/office/drawing/2014/main" id="{3CD684C6-6160-94E9-7476-26B0A0A5F4BE}"/>
              </a:ext>
            </a:extLst>
          </p:cNvPr>
          <p:cNvSpPr/>
          <p:nvPr/>
        </p:nvSpPr>
        <p:spPr>
          <a:xfrm>
            <a:off x="7282851" y="3236765"/>
            <a:ext cx="684000" cy="68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433;p28">
            <a:extLst>
              <a:ext uri="{FF2B5EF4-FFF2-40B4-BE49-F238E27FC236}">
                <a16:creationId xmlns:a16="http://schemas.microsoft.com/office/drawing/2014/main" id="{36553479-60DD-7FEC-5C42-CEFDC1A57B1A}"/>
              </a:ext>
            </a:extLst>
          </p:cNvPr>
          <p:cNvGrpSpPr/>
          <p:nvPr/>
        </p:nvGrpSpPr>
        <p:grpSpPr>
          <a:xfrm>
            <a:off x="6849718" y="3855921"/>
            <a:ext cx="1550267" cy="880032"/>
            <a:chOff x="4898136" y="3241573"/>
            <a:chExt cx="1550267" cy="880032"/>
          </a:xfrm>
        </p:grpSpPr>
        <p:sp>
          <p:nvSpPr>
            <p:cNvPr id="32" name="Google Shape;434;p28">
              <a:extLst>
                <a:ext uri="{FF2B5EF4-FFF2-40B4-BE49-F238E27FC236}">
                  <a16:creationId xmlns:a16="http://schemas.microsoft.com/office/drawing/2014/main" id="{F1C9C989-D509-C77C-BB3C-11D425B34270}"/>
                </a:ext>
              </a:extLst>
            </p:cNvPr>
            <p:cNvSpPr txBox="1"/>
            <p:nvPr/>
          </p:nvSpPr>
          <p:spPr>
            <a:xfrm>
              <a:off x="4898136" y="3241573"/>
              <a:ext cx="1550267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Model Evaluation</a:t>
              </a:r>
              <a:endParaRPr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35;p28">
              <a:extLst>
                <a:ext uri="{FF2B5EF4-FFF2-40B4-BE49-F238E27FC236}">
                  <a16:creationId xmlns:a16="http://schemas.microsoft.com/office/drawing/2014/main" id="{D2E5E497-B838-3A9A-0579-FA2AF757B796}"/>
                </a:ext>
              </a:extLst>
            </p:cNvPr>
            <p:cNvSpPr txBox="1"/>
            <p:nvPr/>
          </p:nvSpPr>
          <p:spPr>
            <a:xfrm>
              <a:off x="4898136" y="3659981"/>
              <a:ext cx="155026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Eval mode</a:t>
              </a:r>
            </a:p>
            <a:p>
              <a:pPr marR="0"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Evaluation loop</a:t>
              </a:r>
              <a:endParaRPr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4" name="Google Shape;436;p28">
            <a:extLst>
              <a:ext uri="{FF2B5EF4-FFF2-40B4-BE49-F238E27FC236}">
                <a16:creationId xmlns:a16="http://schemas.microsoft.com/office/drawing/2014/main" id="{7E5F7946-0663-1B81-1202-33F5435EAA4A}"/>
              </a:ext>
            </a:extLst>
          </p:cNvPr>
          <p:cNvCxnSpPr/>
          <p:nvPr/>
        </p:nvCxnSpPr>
        <p:spPr>
          <a:xfrm rot="10800000">
            <a:off x="7624851" y="2884260"/>
            <a:ext cx="0" cy="352505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35" name="Google Shape;437;p28">
            <a:extLst>
              <a:ext uri="{FF2B5EF4-FFF2-40B4-BE49-F238E27FC236}">
                <a16:creationId xmlns:a16="http://schemas.microsoft.com/office/drawing/2014/main" id="{EC14B5FF-3FD0-862D-FCB6-BD4A2DACF5C0}"/>
              </a:ext>
            </a:extLst>
          </p:cNvPr>
          <p:cNvSpPr/>
          <p:nvPr/>
        </p:nvSpPr>
        <p:spPr>
          <a:xfrm>
            <a:off x="10351486" y="3237923"/>
            <a:ext cx="684000" cy="68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438;p28">
            <a:extLst>
              <a:ext uri="{FF2B5EF4-FFF2-40B4-BE49-F238E27FC236}">
                <a16:creationId xmlns:a16="http://schemas.microsoft.com/office/drawing/2014/main" id="{6A71206B-61A5-B085-6CD6-4DD752CDE7B3}"/>
              </a:ext>
            </a:extLst>
          </p:cNvPr>
          <p:cNvGrpSpPr/>
          <p:nvPr/>
        </p:nvGrpSpPr>
        <p:grpSpPr>
          <a:xfrm>
            <a:off x="9918353" y="3964780"/>
            <a:ext cx="1550267" cy="901764"/>
            <a:chOff x="7119339" y="3350432"/>
            <a:chExt cx="1550267" cy="901764"/>
          </a:xfrm>
        </p:grpSpPr>
        <p:sp>
          <p:nvSpPr>
            <p:cNvPr id="37" name="Google Shape;439;p28">
              <a:extLst>
                <a:ext uri="{FF2B5EF4-FFF2-40B4-BE49-F238E27FC236}">
                  <a16:creationId xmlns:a16="http://schemas.microsoft.com/office/drawing/2014/main" id="{9FBF0DE9-C81B-8FD1-9829-9F1045F43AD3}"/>
                </a:ext>
              </a:extLst>
            </p:cNvPr>
            <p:cNvSpPr txBox="1"/>
            <p:nvPr/>
          </p:nvSpPr>
          <p:spPr>
            <a:xfrm>
              <a:off x="7119339" y="3350432"/>
              <a:ext cx="15502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Deploy</a:t>
              </a:r>
              <a:endParaRPr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40;p28">
              <a:extLst>
                <a:ext uri="{FF2B5EF4-FFF2-40B4-BE49-F238E27FC236}">
                  <a16:creationId xmlns:a16="http://schemas.microsoft.com/office/drawing/2014/main" id="{666F36CA-26A2-70C3-3EB6-A4E1E22AE6F1}"/>
                </a:ext>
              </a:extLst>
            </p:cNvPr>
            <p:cNvSpPr txBox="1"/>
            <p:nvPr/>
          </p:nvSpPr>
          <p:spPr>
            <a:xfrm>
              <a:off x="7119339" y="3605906"/>
              <a:ext cx="1550267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API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Containerize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CI/CD Pipeline</a:t>
              </a:r>
              <a:endParaRPr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9" name="Google Shape;441;p28">
            <a:extLst>
              <a:ext uri="{FF2B5EF4-FFF2-40B4-BE49-F238E27FC236}">
                <a16:creationId xmlns:a16="http://schemas.microsoft.com/office/drawing/2014/main" id="{54286D55-2ED1-CDAF-D761-C3094789157C}"/>
              </a:ext>
            </a:extLst>
          </p:cNvPr>
          <p:cNvCxnSpPr/>
          <p:nvPr/>
        </p:nvCxnSpPr>
        <p:spPr>
          <a:xfrm rot="10800000">
            <a:off x="10691196" y="2956813"/>
            <a:ext cx="4580" cy="28111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0" name="Google Shape;442;p28">
            <a:extLst>
              <a:ext uri="{FF2B5EF4-FFF2-40B4-BE49-F238E27FC236}">
                <a16:creationId xmlns:a16="http://schemas.microsoft.com/office/drawing/2014/main" id="{73CF03F5-5AAF-68E8-5C35-33723128A0AD}"/>
              </a:ext>
            </a:extLst>
          </p:cNvPr>
          <p:cNvSpPr/>
          <p:nvPr/>
        </p:nvSpPr>
        <p:spPr>
          <a:xfrm>
            <a:off x="2679894" y="4245472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" name="Google Shape;443;p28">
            <a:extLst>
              <a:ext uri="{FF2B5EF4-FFF2-40B4-BE49-F238E27FC236}">
                <a16:creationId xmlns:a16="http://schemas.microsoft.com/office/drawing/2014/main" id="{4B7FEBF4-5B49-4A95-6FF9-39BA8B00509D}"/>
              </a:ext>
            </a:extLst>
          </p:cNvPr>
          <p:cNvGrpSpPr/>
          <p:nvPr/>
        </p:nvGrpSpPr>
        <p:grpSpPr>
          <a:xfrm>
            <a:off x="2246761" y="4965380"/>
            <a:ext cx="1550267" cy="1086430"/>
            <a:chOff x="1570525" y="4862808"/>
            <a:chExt cx="1550267" cy="1086430"/>
          </a:xfrm>
        </p:grpSpPr>
        <p:sp>
          <p:nvSpPr>
            <p:cNvPr id="42" name="Google Shape;444;p28">
              <a:extLst>
                <a:ext uri="{FF2B5EF4-FFF2-40B4-BE49-F238E27FC236}">
                  <a16:creationId xmlns:a16="http://schemas.microsoft.com/office/drawing/2014/main" id="{1F89B727-2EAF-7908-2536-5F33CA7B57DF}"/>
                </a:ext>
              </a:extLst>
            </p:cNvPr>
            <p:cNvSpPr txBox="1"/>
            <p:nvPr/>
          </p:nvSpPr>
          <p:spPr>
            <a:xfrm>
              <a:off x="1570525" y="4862808"/>
              <a:ext cx="15502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Data Collection</a:t>
              </a:r>
              <a:endParaRPr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45;p28">
              <a:extLst>
                <a:ext uri="{FF2B5EF4-FFF2-40B4-BE49-F238E27FC236}">
                  <a16:creationId xmlns:a16="http://schemas.microsoft.com/office/drawing/2014/main" id="{5637017A-3210-EA2C-BA33-E1028CF5022D}"/>
                </a:ext>
              </a:extLst>
            </p:cNvPr>
            <p:cNvSpPr txBox="1"/>
            <p:nvPr/>
          </p:nvSpPr>
          <p:spPr>
            <a:xfrm>
              <a:off x="1570525" y="5118282"/>
              <a:ext cx="1550267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Robust</a:t>
              </a:r>
            </a:p>
            <a:p>
              <a:pPr marR="0"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Multi-objective</a:t>
              </a:r>
            </a:p>
            <a:p>
              <a:pPr marR="0"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EDA</a:t>
              </a:r>
            </a:p>
            <a:p>
              <a:pPr marR="0"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Preprocess</a:t>
              </a:r>
              <a:endParaRPr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" name="Google Shape;446;p28">
            <a:extLst>
              <a:ext uri="{FF2B5EF4-FFF2-40B4-BE49-F238E27FC236}">
                <a16:creationId xmlns:a16="http://schemas.microsoft.com/office/drawing/2014/main" id="{D2011014-272C-1F7E-0EBA-06A702B0E2DA}"/>
              </a:ext>
            </a:extLst>
          </p:cNvPr>
          <p:cNvCxnSpPr/>
          <p:nvPr/>
        </p:nvCxnSpPr>
        <p:spPr>
          <a:xfrm rot="10800000">
            <a:off x="3021894" y="2941709"/>
            <a:ext cx="0" cy="137160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5" name="Google Shape;447;p28">
            <a:extLst>
              <a:ext uri="{FF2B5EF4-FFF2-40B4-BE49-F238E27FC236}">
                <a16:creationId xmlns:a16="http://schemas.microsoft.com/office/drawing/2014/main" id="{872281BB-1462-47BA-E3BF-F73C87AE2374}"/>
              </a:ext>
            </a:extLst>
          </p:cNvPr>
          <p:cNvSpPr/>
          <p:nvPr/>
        </p:nvSpPr>
        <p:spPr>
          <a:xfrm>
            <a:off x="5748532" y="4241996"/>
            <a:ext cx="684000" cy="68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48;p28">
            <a:extLst>
              <a:ext uri="{FF2B5EF4-FFF2-40B4-BE49-F238E27FC236}">
                <a16:creationId xmlns:a16="http://schemas.microsoft.com/office/drawing/2014/main" id="{D910614C-2F4D-141A-95A1-4B2EEB680EF5}"/>
              </a:ext>
            </a:extLst>
          </p:cNvPr>
          <p:cNvGrpSpPr/>
          <p:nvPr/>
        </p:nvGrpSpPr>
        <p:grpSpPr>
          <a:xfrm>
            <a:off x="5315399" y="4965380"/>
            <a:ext cx="1550267" cy="717098"/>
            <a:chOff x="3790962" y="4859332"/>
            <a:chExt cx="1550267" cy="717098"/>
          </a:xfrm>
        </p:grpSpPr>
        <p:sp>
          <p:nvSpPr>
            <p:cNvPr id="47" name="Google Shape;449;p28">
              <a:extLst>
                <a:ext uri="{FF2B5EF4-FFF2-40B4-BE49-F238E27FC236}">
                  <a16:creationId xmlns:a16="http://schemas.microsoft.com/office/drawing/2014/main" id="{E737F306-614C-BA4E-00CF-8EC8BC931CD2}"/>
                </a:ext>
              </a:extLst>
            </p:cNvPr>
            <p:cNvSpPr txBox="1"/>
            <p:nvPr/>
          </p:nvSpPr>
          <p:spPr>
            <a:xfrm>
              <a:off x="3790962" y="4859332"/>
              <a:ext cx="15502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Model Training</a:t>
              </a:r>
              <a:endParaRPr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50;p28">
              <a:extLst>
                <a:ext uri="{FF2B5EF4-FFF2-40B4-BE49-F238E27FC236}">
                  <a16:creationId xmlns:a16="http://schemas.microsoft.com/office/drawing/2014/main" id="{24B8AA9B-89F7-2578-0F7A-672E75E36E50}"/>
                </a:ext>
              </a:extLst>
            </p:cNvPr>
            <p:cNvSpPr txBox="1"/>
            <p:nvPr/>
          </p:nvSpPr>
          <p:spPr>
            <a:xfrm>
              <a:off x="3790962" y="5114806"/>
              <a:ext cx="155026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Train mode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Training loop</a:t>
              </a:r>
              <a:endParaRPr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9" name="Google Shape;451;p28">
            <a:extLst>
              <a:ext uri="{FF2B5EF4-FFF2-40B4-BE49-F238E27FC236}">
                <a16:creationId xmlns:a16="http://schemas.microsoft.com/office/drawing/2014/main" id="{81539A5D-9945-C52D-8AB4-2B432E77687F}"/>
              </a:ext>
            </a:extLst>
          </p:cNvPr>
          <p:cNvCxnSpPr/>
          <p:nvPr/>
        </p:nvCxnSpPr>
        <p:spPr>
          <a:xfrm rot="10800000" flipH="1">
            <a:off x="6085281" y="2916599"/>
            <a:ext cx="10503" cy="137160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50" name="Google Shape;452;p28">
            <a:extLst>
              <a:ext uri="{FF2B5EF4-FFF2-40B4-BE49-F238E27FC236}">
                <a16:creationId xmlns:a16="http://schemas.microsoft.com/office/drawing/2014/main" id="{390872AE-FBA9-0D2A-5CCA-E4A0352F624C}"/>
              </a:ext>
            </a:extLst>
          </p:cNvPr>
          <p:cNvSpPr/>
          <p:nvPr/>
        </p:nvSpPr>
        <p:spPr>
          <a:xfrm>
            <a:off x="8817170" y="4238520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453;p28">
            <a:extLst>
              <a:ext uri="{FF2B5EF4-FFF2-40B4-BE49-F238E27FC236}">
                <a16:creationId xmlns:a16="http://schemas.microsoft.com/office/drawing/2014/main" id="{2C42E855-0F63-0183-375B-76E98F3A04DC}"/>
              </a:ext>
            </a:extLst>
          </p:cNvPr>
          <p:cNvGrpSpPr/>
          <p:nvPr/>
        </p:nvGrpSpPr>
        <p:grpSpPr>
          <a:xfrm>
            <a:off x="8384037" y="4965380"/>
            <a:ext cx="1550267" cy="717098"/>
            <a:chOff x="6011399" y="4855856"/>
            <a:chExt cx="1550267" cy="717098"/>
          </a:xfrm>
        </p:grpSpPr>
        <p:sp>
          <p:nvSpPr>
            <p:cNvPr id="52" name="Google Shape;454;p28">
              <a:extLst>
                <a:ext uri="{FF2B5EF4-FFF2-40B4-BE49-F238E27FC236}">
                  <a16:creationId xmlns:a16="http://schemas.microsoft.com/office/drawing/2014/main" id="{1DC2144A-426E-1B8B-3D95-8BF28A5779C9}"/>
                </a:ext>
              </a:extLst>
            </p:cNvPr>
            <p:cNvSpPr txBox="1"/>
            <p:nvPr/>
          </p:nvSpPr>
          <p:spPr>
            <a:xfrm>
              <a:off x="6011399" y="4855856"/>
              <a:ext cx="15502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Benchmark</a:t>
              </a:r>
              <a:endParaRPr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55;p28">
              <a:extLst>
                <a:ext uri="{FF2B5EF4-FFF2-40B4-BE49-F238E27FC236}">
                  <a16:creationId xmlns:a16="http://schemas.microsoft.com/office/drawing/2014/main" id="{058B14CA-13A2-2E98-F430-E5E49CE250DB}"/>
                </a:ext>
              </a:extLst>
            </p:cNvPr>
            <p:cNvSpPr txBox="1"/>
            <p:nvPr/>
          </p:nvSpPr>
          <p:spPr>
            <a:xfrm>
              <a:off x="6011399" y="5111330"/>
              <a:ext cx="155026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Performance metrics</a:t>
              </a:r>
              <a:endParaRPr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4" name="Google Shape;456;p28">
            <a:extLst>
              <a:ext uri="{FF2B5EF4-FFF2-40B4-BE49-F238E27FC236}">
                <a16:creationId xmlns:a16="http://schemas.microsoft.com/office/drawing/2014/main" id="{9D342631-E952-82A3-FD09-6F2B4C09E9C9}"/>
              </a:ext>
            </a:extLst>
          </p:cNvPr>
          <p:cNvCxnSpPr/>
          <p:nvPr/>
        </p:nvCxnSpPr>
        <p:spPr>
          <a:xfrm rot="10800000">
            <a:off x="9158026" y="2941709"/>
            <a:ext cx="2288" cy="137160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61" name="Google Shape;463;p28">
            <a:extLst>
              <a:ext uri="{FF2B5EF4-FFF2-40B4-BE49-F238E27FC236}">
                <a16:creationId xmlns:a16="http://schemas.microsoft.com/office/drawing/2014/main" id="{06392046-DB59-9429-5905-24C2337C436B}"/>
              </a:ext>
            </a:extLst>
          </p:cNvPr>
          <p:cNvSpPr/>
          <p:nvPr/>
        </p:nvSpPr>
        <p:spPr>
          <a:xfrm>
            <a:off x="2860874" y="4419498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469;p28">
            <a:extLst>
              <a:ext uri="{FF2B5EF4-FFF2-40B4-BE49-F238E27FC236}">
                <a16:creationId xmlns:a16="http://schemas.microsoft.com/office/drawing/2014/main" id="{D5D83D65-4661-7DE9-65A8-C21519571FE6}"/>
              </a:ext>
            </a:extLst>
          </p:cNvPr>
          <p:cNvSpPr/>
          <p:nvPr/>
        </p:nvSpPr>
        <p:spPr>
          <a:xfrm>
            <a:off x="1145574" y="3235606"/>
            <a:ext cx="684000" cy="68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Google Shape;470;p28">
            <a:extLst>
              <a:ext uri="{FF2B5EF4-FFF2-40B4-BE49-F238E27FC236}">
                <a16:creationId xmlns:a16="http://schemas.microsoft.com/office/drawing/2014/main" id="{7DBC6416-09E0-BD1B-9A1B-98C8DE09FA11}"/>
              </a:ext>
            </a:extLst>
          </p:cNvPr>
          <p:cNvGrpSpPr/>
          <p:nvPr/>
        </p:nvGrpSpPr>
        <p:grpSpPr>
          <a:xfrm>
            <a:off x="706305" y="3747041"/>
            <a:ext cx="1556404" cy="969342"/>
            <a:chOff x="2670796" y="3132693"/>
            <a:chExt cx="1556404" cy="969342"/>
          </a:xfrm>
        </p:grpSpPr>
        <p:sp>
          <p:nvSpPr>
            <p:cNvPr id="69" name="Google Shape;471;p28">
              <a:extLst>
                <a:ext uri="{FF2B5EF4-FFF2-40B4-BE49-F238E27FC236}">
                  <a16:creationId xmlns:a16="http://schemas.microsoft.com/office/drawing/2014/main" id="{6258D9B7-8D0C-D696-B352-EED3316A8821}"/>
                </a:ext>
              </a:extLst>
            </p:cNvPr>
            <p:cNvSpPr txBox="1"/>
            <p:nvPr/>
          </p:nvSpPr>
          <p:spPr>
            <a:xfrm>
              <a:off x="2676933" y="3132693"/>
              <a:ext cx="1550267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Research</a:t>
              </a:r>
              <a:endParaRPr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472;p28">
              <a:extLst>
                <a:ext uri="{FF2B5EF4-FFF2-40B4-BE49-F238E27FC236}">
                  <a16:creationId xmlns:a16="http://schemas.microsoft.com/office/drawing/2014/main" id="{B36E1FF0-A8B4-1756-D5ED-B9348653E9CE}"/>
                </a:ext>
              </a:extLst>
            </p:cNvPr>
            <p:cNvSpPr txBox="1"/>
            <p:nvPr/>
          </p:nvSpPr>
          <p:spPr>
            <a:xfrm>
              <a:off x="2670796" y="3640411"/>
              <a:ext cx="155026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R&amp;D</a:t>
              </a:r>
              <a:endParaRPr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1" name="Google Shape;473;p28">
            <a:extLst>
              <a:ext uri="{FF2B5EF4-FFF2-40B4-BE49-F238E27FC236}">
                <a16:creationId xmlns:a16="http://schemas.microsoft.com/office/drawing/2014/main" id="{34AEE7F0-4262-75E5-1483-4D5BD413B0F9}"/>
              </a:ext>
            </a:extLst>
          </p:cNvPr>
          <p:cNvCxnSpPr/>
          <p:nvPr/>
        </p:nvCxnSpPr>
        <p:spPr>
          <a:xfrm rot="10800000">
            <a:off x="1487574" y="2941709"/>
            <a:ext cx="0" cy="293898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73" name="Google Shape;475;p28">
            <a:extLst>
              <a:ext uri="{FF2B5EF4-FFF2-40B4-BE49-F238E27FC236}">
                <a16:creationId xmlns:a16="http://schemas.microsoft.com/office/drawing/2014/main" id="{18E26603-1B02-1B4F-516F-457092E5B1B3}"/>
              </a:ext>
            </a:extLst>
          </p:cNvPr>
          <p:cNvSpPr/>
          <p:nvPr/>
        </p:nvSpPr>
        <p:spPr>
          <a:xfrm>
            <a:off x="1297545" y="3398104"/>
            <a:ext cx="360125" cy="337109"/>
          </a:xfrm>
          <a:custGeom>
            <a:avLst/>
            <a:gdLst/>
            <a:ahLst/>
            <a:cxnLst/>
            <a:rect l="l" t="t" r="r" b="b"/>
            <a:pathLst>
              <a:path w="3239999" h="3032924" extrusionOk="0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" name="Google Shape;77;p15">
            <a:extLst>
              <a:ext uri="{FF2B5EF4-FFF2-40B4-BE49-F238E27FC236}">
                <a16:creationId xmlns:a16="http://schemas.microsoft.com/office/drawing/2014/main" id="{BE8FB970-CA7F-D24E-2C46-03F2D5774F4B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2559;p70">
            <a:extLst>
              <a:ext uri="{FF2B5EF4-FFF2-40B4-BE49-F238E27FC236}">
                <a16:creationId xmlns:a16="http://schemas.microsoft.com/office/drawing/2014/main" id="{1997559F-F011-AF09-EBB4-529EFE6DD731}"/>
              </a:ext>
            </a:extLst>
          </p:cNvPr>
          <p:cNvSpPr/>
          <p:nvPr/>
        </p:nvSpPr>
        <p:spPr>
          <a:xfrm rot="18805991">
            <a:off x="4292200" y="3298813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 extrusionOk="0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2587;p71">
            <a:extLst>
              <a:ext uri="{FF2B5EF4-FFF2-40B4-BE49-F238E27FC236}">
                <a16:creationId xmlns:a16="http://schemas.microsoft.com/office/drawing/2014/main" id="{193410FA-5B51-E2B1-78C6-DA57167DBFBE}"/>
              </a:ext>
            </a:extLst>
          </p:cNvPr>
          <p:cNvSpPr/>
          <p:nvPr/>
        </p:nvSpPr>
        <p:spPr>
          <a:xfrm>
            <a:off x="5872415" y="4372690"/>
            <a:ext cx="438004" cy="432909"/>
          </a:xfrm>
          <a:custGeom>
            <a:avLst/>
            <a:gdLst/>
            <a:ahLst/>
            <a:cxnLst/>
            <a:rect l="l" t="t" r="r" b="b"/>
            <a:pathLst>
              <a:path w="3068057" h="3083879" extrusionOk="0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2540;p70">
            <a:extLst>
              <a:ext uri="{FF2B5EF4-FFF2-40B4-BE49-F238E27FC236}">
                <a16:creationId xmlns:a16="http://schemas.microsoft.com/office/drawing/2014/main" id="{A98DDBFF-6BDF-ABD4-BC6D-93D1B00ADBAD}"/>
              </a:ext>
            </a:extLst>
          </p:cNvPr>
          <p:cNvSpPr/>
          <p:nvPr/>
        </p:nvSpPr>
        <p:spPr>
          <a:xfrm>
            <a:off x="7429645" y="3364132"/>
            <a:ext cx="394998" cy="408534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2545;p70">
            <a:extLst>
              <a:ext uri="{FF2B5EF4-FFF2-40B4-BE49-F238E27FC236}">
                <a16:creationId xmlns:a16="http://schemas.microsoft.com/office/drawing/2014/main" id="{CFB34F95-0A55-2407-8A54-2AF7625CBBCC}"/>
              </a:ext>
            </a:extLst>
          </p:cNvPr>
          <p:cNvSpPr/>
          <p:nvPr/>
        </p:nvSpPr>
        <p:spPr>
          <a:xfrm>
            <a:off x="9004662" y="4335930"/>
            <a:ext cx="347936" cy="489175"/>
          </a:xfrm>
          <a:custGeom>
            <a:avLst/>
            <a:gdLst/>
            <a:ahLst/>
            <a:cxnLst/>
            <a:rect l="l" t="t" r="r" b="b"/>
            <a:pathLst>
              <a:path w="2120980" h="2676504" extrusionOk="0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2667;p72">
            <a:extLst>
              <a:ext uri="{FF2B5EF4-FFF2-40B4-BE49-F238E27FC236}">
                <a16:creationId xmlns:a16="http://schemas.microsoft.com/office/drawing/2014/main" id="{FF5ED575-139F-05AA-85A9-6F6A71D77EB9}"/>
              </a:ext>
            </a:extLst>
          </p:cNvPr>
          <p:cNvSpPr/>
          <p:nvPr/>
        </p:nvSpPr>
        <p:spPr>
          <a:xfrm>
            <a:off x="10570180" y="3322802"/>
            <a:ext cx="263937" cy="537157"/>
          </a:xfrm>
          <a:custGeom>
            <a:avLst/>
            <a:gdLst/>
            <a:ahLst/>
            <a:cxnLst/>
            <a:rect l="l" t="t" r="r" b="b"/>
            <a:pathLst>
              <a:path w="1060423" h="2598393" extrusionOk="0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1315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133" y="0"/>
            <a:ext cx="12192000" cy="5946000"/>
          </a:xfrm>
          <a:prstGeom prst="rect">
            <a:avLst/>
          </a:prstGeom>
          <a:solidFill>
            <a:srgbClr val="FFB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BBC04"/>
              </a:solidFill>
            </a:endParaRPr>
          </a:p>
        </p:txBody>
      </p:sp>
      <p:cxnSp>
        <p:nvCxnSpPr>
          <p:cNvPr id="90" name="Google Shape;90;p17"/>
          <p:cNvCxnSpPr/>
          <p:nvPr/>
        </p:nvCxnSpPr>
        <p:spPr>
          <a:xfrm>
            <a:off x="615000" y="1833000"/>
            <a:ext cx="0" cy="2280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17"/>
          <p:cNvSpPr txBox="1"/>
          <p:nvPr/>
        </p:nvSpPr>
        <p:spPr>
          <a:xfrm>
            <a:off x="1631000" y="2262000"/>
            <a:ext cx="96020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36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Background Research</a:t>
            </a:r>
            <a:endParaRPr sz="36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>
              <a:lnSpc>
                <a:spcPct val="115000"/>
              </a:lnSpc>
            </a:pPr>
            <a:r>
              <a:rPr lang="en-GB" sz="24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Literature Review &amp; Findings</a:t>
            </a:r>
            <a:endParaRPr sz="24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857C1F-26DF-274A-BC06-56CAD5EDC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6A39A-997A-3208-9AF9-592A31A4F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8895-C3E4-4AF8-9D28-639E8A9F5ED7}" type="datetime1">
              <a:rPr lang="en-IN" smtClean="0"/>
              <a:t>17-07-2024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D487FE-0077-D3B8-B0B7-7969E3492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165096" y="-101611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Background Research </a:t>
            </a:r>
            <a:r>
              <a:rPr lang="en-GB" sz="40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Literature Review</a:t>
            </a:r>
            <a:endParaRPr lang="en-GB" sz="4000" i="1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8" name="Google Shape;98;p18"/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AF179-9398-4FF8-6F49-87132374F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7F17BD-C3F1-40FA-3652-31B830EF4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F11B-0B9E-49DB-802F-31DF68C9F59C}" type="datetime1">
              <a:rPr lang="en-IN" smtClean="0"/>
              <a:t>17-07-2024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02B6-41F7-C46F-C813-4473B4DD1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FCEC9-9FF1-D5DC-DE19-785D2911C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92" y="690762"/>
            <a:ext cx="9924037" cy="56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69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240992" y="-93041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Research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Selected Architecture</a:t>
            </a:r>
            <a:endParaRPr sz="3200" i="1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-51200" y="1273759"/>
            <a:ext cx="11489200" cy="10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sz="2400" dirty="0"/>
          </a:p>
        </p:txBody>
      </p:sp>
      <p:cxnSp>
        <p:nvCxnSpPr>
          <p:cNvPr id="119" name="Google Shape;119;p21"/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F46E1-13A2-B5D9-3B10-51A5B65C2B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D2FE7-E2FF-34D5-28EA-F439ED38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81" y="1083961"/>
            <a:ext cx="3641536" cy="4526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2ED88D-8822-1111-2B57-7C010C32409B}"/>
              </a:ext>
            </a:extLst>
          </p:cNvPr>
          <p:cNvSpPr txBox="1"/>
          <p:nvPr/>
        </p:nvSpPr>
        <p:spPr>
          <a:xfrm>
            <a:off x="-138639" y="5731265"/>
            <a:ext cx="61208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/>
              <a:t>[2] Fig. :</a:t>
            </a:r>
            <a:r>
              <a:rPr lang="en-GB" sz="2400" dirty="0"/>
              <a:t>Transformer architecture: </a:t>
            </a:r>
          </a:p>
          <a:p>
            <a:pPr algn="ctr"/>
            <a:r>
              <a:rPr lang="en-IN" sz="24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08BCA-A037-E6DC-5E87-36C9BF558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C0066-9906-459A-9310-427BA7DE5926}" type="datetime1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EB8CC-F5B2-812C-3478-7248CB91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6" name="Google Shape;76;p15">
            <a:extLst>
              <a:ext uri="{FF2B5EF4-FFF2-40B4-BE49-F238E27FC236}">
                <a16:creationId xmlns:a16="http://schemas.microsoft.com/office/drawing/2014/main" id="{08196225-0EAD-B8BA-0D67-A809DE417121}"/>
              </a:ext>
            </a:extLst>
          </p:cNvPr>
          <p:cNvSpPr txBox="1"/>
          <p:nvPr/>
        </p:nvSpPr>
        <p:spPr>
          <a:xfrm>
            <a:off x="5468806" y="1021698"/>
            <a:ext cx="6376101" cy="512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b="1" dirty="0"/>
              <a:t>Implementation methods: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US" sz="1600" i="1" dirty="0"/>
              <a:t>From Scratch</a:t>
            </a:r>
            <a:r>
              <a:rPr lang="en-US" sz="1600" dirty="0"/>
              <a:t>	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Build Model</a:t>
            </a:r>
          </a:p>
          <a:p>
            <a:pPr marL="1981185" lvl="3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NN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Initialize normalized W&amp;B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Train model with extensive data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Hence,</a:t>
            </a:r>
          </a:p>
          <a:p>
            <a:pPr marL="1981185" lvl="3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Computationally Intensive</a:t>
            </a:r>
          </a:p>
          <a:p>
            <a:pPr marL="1981185" lvl="3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Sub-Optimal usage of resources</a:t>
            </a:r>
          </a:p>
          <a:p>
            <a:pPr marL="1981185" lvl="3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Out-of-scope</a:t>
            </a:r>
          </a:p>
          <a:p>
            <a:pPr marL="1557862" lvl="3">
              <a:buClr>
                <a:srgbClr val="FFB727"/>
              </a:buClr>
              <a:buSzPts val="1400"/>
            </a:pPr>
            <a:endParaRPr lang="en-US" sz="1600" dirty="0"/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US" sz="1600" i="1" dirty="0"/>
              <a:t>Using Pre-trained model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Load Model &amp; its parameters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Re-Train with specific dataset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Evaluate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Hence,</a:t>
            </a:r>
          </a:p>
          <a:p>
            <a:pPr marL="1981185" lvl="3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Innovation can be done at intended tasks</a:t>
            </a:r>
          </a:p>
          <a:p>
            <a:pPr marL="1981185" lvl="3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Optimal utilization of resources</a:t>
            </a:r>
          </a:p>
        </p:txBody>
      </p:sp>
    </p:spTree>
    <p:extLst>
      <p:ext uri="{BB962C8B-B14F-4D97-AF65-F5344CB8AC3E}">
        <p14:creationId xmlns:p14="http://schemas.microsoft.com/office/powerpoint/2010/main" val="19463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E8D1-05EE-6924-2E19-5D4DD15F4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658AF-38A6-0FFC-BE72-81A53CC865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30187-8C95-C874-1C12-82D6C379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FBF9D-5D05-4279-A0DE-BCCE6B15611C}" type="datetime1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EB937-7113-B809-56CD-5432C54C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EAD0E-1662-9AD9-91BF-F7B231ED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8</a:t>
            </a:fld>
            <a:endParaRPr lang="en-IN"/>
          </a:p>
        </p:txBody>
      </p:sp>
      <p:sp>
        <p:nvSpPr>
          <p:cNvPr id="7" name="Google Shape;110;p20">
            <a:extLst>
              <a:ext uri="{FF2B5EF4-FFF2-40B4-BE49-F238E27FC236}">
                <a16:creationId xmlns:a16="http://schemas.microsoft.com/office/drawing/2014/main" id="{2316E79D-B793-3F36-5A61-63FEB26F8071}"/>
              </a:ext>
            </a:extLst>
          </p:cNvPr>
          <p:cNvSpPr/>
          <p:nvPr/>
        </p:nvSpPr>
        <p:spPr>
          <a:xfrm>
            <a:off x="133" y="0"/>
            <a:ext cx="12192000" cy="5946000"/>
          </a:xfrm>
          <a:prstGeom prst="rect">
            <a:avLst/>
          </a:prstGeom>
          <a:solidFill>
            <a:srgbClr val="FFB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endParaRPr lang="en-US" sz="2400" dirty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8" name="Google Shape;111;p20">
            <a:extLst>
              <a:ext uri="{FF2B5EF4-FFF2-40B4-BE49-F238E27FC236}">
                <a16:creationId xmlns:a16="http://schemas.microsoft.com/office/drawing/2014/main" id="{BAC076CA-1C74-FBDA-70D3-540FF925F539}"/>
              </a:ext>
            </a:extLst>
          </p:cNvPr>
          <p:cNvCxnSpPr/>
          <p:nvPr/>
        </p:nvCxnSpPr>
        <p:spPr>
          <a:xfrm>
            <a:off x="615000" y="1833000"/>
            <a:ext cx="0" cy="2280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12;p20">
            <a:extLst>
              <a:ext uri="{FF2B5EF4-FFF2-40B4-BE49-F238E27FC236}">
                <a16:creationId xmlns:a16="http://schemas.microsoft.com/office/drawing/2014/main" id="{53D471DF-CF58-8B63-71DE-FE12BD2B2EDA}"/>
              </a:ext>
            </a:extLst>
          </p:cNvPr>
          <p:cNvSpPr txBox="1"/>
          <p:nvPr/>
        </p:nvSpPr>
        <p:spPr>
          <a:xfrm>
            <a:off x="1612589" y="2262000"/>
            <a:ext cx="96020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3600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Proposals</a:t>
            </a:r>
            <a:endParaRPr sz="3600" dirty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7281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203200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Workflow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-51200" y="1273759"/>
            <a:ext cx="11489200" cy="10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sz="2400" dirty="0"/>
          </a:p>
        </p:txBody>
      </p:sp>
      <p:cxnSp>
        <p:nvCxnSpPr>
          <p:cNvPr id="119" name="Google Shape;119;p21"/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F46E1-13A2-B5D9-3B10-51A5B65C2B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08BCA-A037-E6DC-5E87-36C9BF558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4D62-AA10-411A-B7C5-66E05C4793F2}" type="datetime1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EB8CC-F5B2-812C-3478-7248CB91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O U P   4</a:t>
            </a:r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63EC04-C9C4-4108-D76F-DD30C62B5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30" y="235226"/>
            <a:ext cx="7088135" cy="5533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F4D854-8DC8-6D87-0DFB-33DB9F4019C8}"/>
              </a:ext>
            </a:extLst>
          </p:cNvPr>
          <p:cNvSpPr txBox="1"/>
          <p:nvPr/>
        </p:nvSpPr>
        <p:spPr>
          <a:xfrm>
            <a:off x="3165493" y="5755738"/>
            <a:ext cx="6120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 Fig. : Proposed Workflow for Abstractive Text Summarization</a:t>
            </a:r>
            <a:r>
              <a:rPr lang="en-GB" dirty="0"/>
              <a:t> </a:t>
            </a:r>
          </a:p>
          <a:p>
            <a:pPr algn="ctr"/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4331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Infosys_AI</Template>
  <TotalTime>123</TotalTime>
  <Words>1702</Words>
  <Application>Microsoft Office PowerPoint</Application>
  <PresentationFormat>Widescreen</PresentationFormat>
  <Paragraphs>335</Paragraphs>
  <Slides>29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Montserrat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Mohan Krishna G R</dc:creator>
  <cp:lastModifiedBy>Mohan Krishna G R</cp:lastModifiedBy>
  <cp:revision>2</cp:revision>
  <dcterms:created xsi:type="dcterms:W3CDTF">2024-07-10T13:01:51Z</dcterms:created>
  <dcterms:modified xsi:type="dcterms:W3CDTF">2024-07-17T14:08:27Z</dcterms:modified>
</cp:coreProperties>
</file>